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5" r:id="rId5"/>
  </p:sldMasterIdLst>
  <p:notesMasterIdLst>
    <p:notesMasterId r:id="rId38"/>
  </p:notesMasterIdLst>
  <p:sldIdLst>
    <p:sldId id="270" r:id="rId6"/>
    <p:sldId id="295" r:id="rId7"/>
    <p:sldId id="294" r:id="rId8"/>
    <p:sldId id="29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7" r:id="rId18"/>
    <p:sldId id="315" r:id="rId19"/>
    <p:sldId id="316" r:id="rId20"/>
    <p:sldId id="297" r:id="rId21"/>
    <p:sldId id="298" r:id="rId22"/>
    <p:sldId id="302" r:id="rId23"/>
    <p:sldId id="299" r:id="rId24"/>
    <p:sldId id="303" r:id="rId25"/>
    <p:sldId id="304" r:id="rId26"/>
    <p:sldId id="305" r:id="rId27"/>
    <p:sldId id="300" r:id="rId28"/>
    <p:sldId id="306" r:id="rId29"/>
    <p:sldId id="301" r:id="rId30"/>
    <p:sldId id="292" r:id="rId31"/>
    <p:sldId id="287" r:id="rId32"/>
    <p:sldId id="289" r:id="rId33"/>
    <p:sldId id="290" r:id="rId34"/>
    <p:sldId id="291" r:id="rId35"/>
    <p:sldId id="271" r:id="rId36"/>
    <p:sldId id="293" r:id="rId37"/>
  </p:sldIdLst>
  <p:sldSz cx="9906000" cy="6858000" type="A4"/>
  <p:notesSz cx="6881813" cy="9296400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264A60"/>
    <a:srgbClr val="0092D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77384" autoAdjust="0"/>
  </p:normalViewPr>
  <p:slideViewPr>
    <p:cSldViewPr snapToObjects="1">
      <p:cViewPr>
        <p:scale>
          <a:sx n="75" d="100"/>
          <a:sy n="75" d="100"/>
        </p:scale>
        <p:origin x="-72" y="-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102" y="0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D50D201-B6D3-4C58-A999-8670F5A101CC}" type="datetimeFigureOut">
              <a:rPr lang="en-US"/>
              <a:pPr>
                <a:defRPr/>
              </a:pPr>
              <a:t>5/29/2016</a:t>
            </a:fld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696913"/>
            <a:ext cx="503396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182" y="4415790"/>
            <a:ext cx="550545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102" y="8829967"/>
            <a:ext cx="29821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10B5E7C-98F3-4059-A8CC-AEF434FDF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001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Skala globalnych kontaktów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Kolejnym czynnikiem jest stopień, z jakim świat jest powiązany poprzez handel, ruch kapitału, ludzi i informacji. Co prawda handel i finanse od dawna stanowią filary globalizacji, ale w ostatnich dziesięcioleciach nastąpiła znacząca zmiana. Zamiast szeregu linii łączących główne węzły wymiany handlowej w Europie 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Amerce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światowy system handlu rozrósł się do postaci skomplikowanej, rozległej, globalnej sieci. Przykładem są relacje handlowe pomiędzy Chinami a Afryką. Między 2000 a 2012 rokiem wielkość wymiany handlowej między tymi rynkami wzrosła z 9 do 211 miliardów dolarów! Globalny przepływ kapitałowy rozszerzył się 25 razy między 1980 a 2007 rokiem.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Dynamiczne zmiany technologiczne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Czwartym i zarazem najważniejszym z punktu widzenia tej prezentacji czynnikiem są dynamiczne zmiany technologiczne. Jak dynamiczne? Prezentuje to na przykład porównanie szybkości pozyskania 50 milionów użytkowników przez radio oraz przez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Facebooka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Radiu zajęło to 38 lat,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Facebookowi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zaledwie jeden rok! Dynamika przejawia się również w tempie popularyzacji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Szacuje się, że do końca 2025 roku do Internetu będzie podłączonych bilion (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long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scale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10^12) takich urządzeń!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Podążając śladem dużych liczb: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Szacuje się, że do 2020 roku będzie 6.1 miliardów użytkowników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smartfonów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Obecnie jest ich ponad 1.5 miliarda.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 2020 roku ¼ używanych samochodów będzie podłączona do Internetu. To utworzy zupełnie nowe możliwości dla naszych pojazdów.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„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Wearable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devices” czyli inteligentna elektronika do noszenia, jak to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możnaby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przetłumaczyć. Ciekawe, jaka ostatecznie nazwa zostanie przyjęta w polskim słownictwie. Gadzetomania.pl zaproponowała już kilka nazw, mi najbardziej spodobała się „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elektrodzież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”.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 każdym razie globalny rynek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elektrodzieży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w 2015 roku wzrósł 223%.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Fitbit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dostraczył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4.4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milona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swoich urządzeń, natomiast Apple sprzedał 3.6 miliona swoich zegarków.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Nazwa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elektrodzież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ma sens, ponieważ ubrania też będą podłączone do Internetu. Szacuje się, że do 2020 roku będzie ich na rynku ponad 10 milionów.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Rynek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tagów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RFID przesyłających informacje do identyfikacji i śledzenia obiektów jest wart ponad 11 miliardów dolarów i do 2020 roku ma ta liczba wzrosnąć do prawie 22 miliardów dolarów.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Ilość połączeń M2M ma wzrosnąć z 5 miliardów (początek zeszłego roku) do 27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milardów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do końca 2024 roku. Na tej działce przodują Chiny i USA.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Zdaniem General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Electric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Industrial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Internet w ciągu najbliższych 20 lat zwiększy światowe PKB o od 10 do 15 bilionów dolarów.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Natomiast według przewidywań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McKinsey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Global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Institute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do 2025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będzie mieć wpływ na światową gospodarkę w postaci zaoszczędzonych czy też zarobionych 11 bilionów dolarów.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To jest ta siła dużych liczb, o której wcześniej wspomniałem, a to są pieniądze!</a:t>
            </a: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Ilość możliwości zarobku na tym rozwiązaniu jest niemal nieograniczona, a korzystać z tego będą wszyscy.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Światowi giganci dostrzegli już ten potencjał i zaczęli w to inwestować.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 przykład Google kupił za ponad 3 miliardy dolarów firmę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Nest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specjalizującą się w inteligentnych termostatach. Natomiast Samsung, za 200 milionów dolarów wykupił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SmartThings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specjalistów od inteligentnych budynków.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Innym gigantem, który dostrzegł siłę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jest IBM. Jego reakcją było uruchomienie platformy Bluemix.</a:t>
            </a:r>
          </a:p>
          <a:p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Espotel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jako kolega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IBMa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promuje razem z nim to rozwiązanie.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Zanim jednak wyjaśnię, czym jest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Bluemixie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muszę wspomnieć o technologii, która idzie w parze z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 bez której rozwój Internetu Rzeczy mógłby być problematyczny, czyli o przetwarzaniu w chmurze.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Gdy mówimy 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tzw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Computingu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mamy na myśli pewien model zarządzania środowiskiem IT, który polega na przeniesieniu całego ciężaru świadczenia usług IT na serwery i umożliwienie stałego dostępu poprzez komputery klienckie. Dzięki temu ich bezpieczeństwo nie zależy od tego, co stanie się z komputerem klienckim, a szybkość procesów wynika z mocy obliczeniowej serwera. Wystarczy zalogować się z jakiegokolwiek komputera z dostępem do Internetu by zacząć korzystać z dobrodziejstw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Computing.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Wyróżnia się trzy rodzaje chmur, w zależności od miejsca przechowywania i przetwarzania danych: prywatną, publiczną i hybrydową.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Wyróżnia się również trzy podstawowe modele chmur: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oraz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Model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dostarcza poprzez sieć, kompletne aplikacje przeznaczone dla użytkowników końcowych. Przykładem są Google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Apps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Model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stanowi zestaw narzędzi i usług przeznaczonych do szybkiego i wydajnego tworzenia tych aplikacji.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Natomiast model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to cały HW, na którym stoi to wszystko, czyli serwery, pamięć, infrastruktura sieci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oraz również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wsparcie wirtualizacji.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baseline="0" dirty="0" smtClean="0"/>
              <a:t>Chciałbym Wam dzisiaj opowiedzieć o „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Cloud Connection</a:t>
            </a:r>
            <a:r>
              <a:rPr lang="pl-PL" baseline="0" dirty="0" smtClean="0"/>
              <a:t> </a:t>
            </a:r>
            <a:r>
              <a:rPr lang="en-US" baseline="0" dirty="0" smtClean="0"/>
              <a:t>for LabVIEW by </a:t>
            </a:r>
            <a:r>
              <a:rPr lang="en-US" baseline="0" dirty="0" err="1" smtClean="0"/>
              <a:t>Espotel</a:t>
            </a:r>
            <a:r>
              <a:rPr lang="pl-PL" baseline="0" smtClean="0"/>
              <a:t>”.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Jak to wygląda w praktyce?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Załóżmy, że potrzebujemy przetwarzania danych w chmurze. Klasycznie podchodząc do tematu musielibyśmy wynająć przestrzeń na serwerownie, kupić serwery, dyski, przygotować cała infrastrukturę sieciową. Następnie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zwirtualizować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zasoby sprzętowe, wgrać OS i całą programową warstwę pośrednią, dalej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runtime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 dopiero wtedy będziemy mogli </a:t>
            </a:r>
            <a:r>
              <a:rPr lang="pl-PL" sz="1200" u="sng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zacząć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myśleć o tworzeniu aplikacji do swojego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computingu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Można jednak sobie życie ułatwić i zamiast zaczynać wszystko od zera, wybrać się do dostawcy usług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cloudowych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na przykład do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SoftLayera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(który należy obecnie do IBM) i poprosić o serwer, który ma mieć określoną liczbę rdzeni, tyle i tyle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RAMu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 jakąś pamięć SAN. W ten sposób otrzymujemy usługę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czyli serwer, pamięć, firewalle,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load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balancery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itp. my musimy teraz wgrać system i wtedy możemy rozpocząć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deployment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naszych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cloudowych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aplikacji.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IBM w zależności od typu chmury bazuje na stosie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SoftLayer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lub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opensourcowym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OpenStack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Można pójść jednak jeszcze dalej, do tego stopnia, że cała infrastruktura potrzebna do tego by nasza aplikacja działała w chmurze, była dla nas całkowicie transparentna. W takim przypadku należy skorzystać z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Weźmy przykład aplikacji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WEBowej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Normalnie, aby taka aplikacja działała wymagany jest serwer aplikacji i baza danych (przynajmniej na start). Serwer aplikacji będzie odpowiedzialny za obsługę żądań HTTP, przetwarzanie ich i zwracania odpowiedzi do przeglądarki. Baza danych natomiast będzie przechowywać dane, na których serwer będzie operował.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dostarczy nam serwer aplikacji, bazę danych, wraz z odpowiednim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OSem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runtimem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 całą warstwą pośrednią. My będziemy musieli napisać jedynie aplikację pod klienta końcowego by ostatecznie udostępnić ją jako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SaaS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 jest właśnie usługa typu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PaaS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zbudowaną na bazie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opensourcowego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Foundry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/>
          </p:nvPr>
        </p:nvSpPr>
        <p:spPr>
          <a:xfrm>
            <a:off x="923925" y="696913"/>
            <a:ext cx="5033963" cy="3486150"/>
          </a:xfrm>
          <a:prstGeom prst="rect">
            <a:avLst/>
          </a:prstGeom>
        </p:spPr>
        <p:txBody>
          <a:bodyPr lIns="92446" tIns="46223" rIns="92446" bIns="46223"/>
          <a:lstStyle/>
          <a:p>
            <a:pPr lvl="0"/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lang="pl-PL" sz="18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Blumix</a:t>
            </a: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umożliwia deweloperom bardzo szybkie tworzenie i wdrażanie aplikacji </a:t>
            </a:r>
            <a:r>
              <a:rPr lang="pl-PL" sz="18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WEBowych</a:t>
            </a: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jak również wygodne ich zarządzanie w chmurze. Zapewnia również dostęp do szeregu różnych usług, które mogą być zintegrowane z projektowaną aplikacją. Deweloperzy nie muszą przejmować się instalacją niezbędnego oprogramowania, zarządzaniem wirtualnymi maszynami czy HW. Za pomocą dosłownie kilku kliknięć myszy mogą uruchomić swoje aplikacje w chmurze, której zarządzaniem zajmuje się w pełni IBM.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923925" y="696913"/>
            <a:ext cx="5033963" cy="3486150"/>
          </a:xfrm>
          <a:prstGeom prst="rect">
            <a:avLst/>
          </a:prstGeom>
        </p:spPr>
        <p:txBody>
          <a:bodyPr lIns="92446" tIns="46223" rIns="92446" bIns="46223"/>
          <a:lstStyle/>
          <a:p>
            <a:pPr lvl="0"/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pP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Katalog dostępnych usług </a:t>
            </a:r>
            <a:r>
              <a:rPr lang="pl-PL" sz="18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Bluemixa</a:t>
            </a: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jest naprawdę bogaty. Na uwagę zasługują usługi kognitywne bazujące na systemie IBM Watson. Kto nie słyszał do tej pory o tym kognitywnym komputerze polecam </a:t>
            </a:r>
            <a:r>
              <a:rPr lang="pl-PL" sz="18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wygooglowanie</a:t>
            </a: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rywalizacji tej maszyny z ludźmi w amerykańskim teleturnieju </a:t>
            </a:r>
            <a:r>
              <a:rPr lang="pl-PL" sz="18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Jeopardy</a:t>
            </a: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Usługą, na którą chciałbym zwrócić szczególną uwagę jest IBM </a:t>
            </a:r>
            <a:r>
              <a:rPr lang="pl-PL" sz="18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8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Foundation.</a:t>
            </a:r>
            <a:endParaRPr lang="en-US" sz="18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lvl="0">
              <a:defRPr sz="1800"/>
            </a:pPr>
            <a:endParaRPr sz="1600" dirty="0">
              <a:solidFill>
                <a:srgbClr val="B36AE2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Usługa ta umożliwia bardzo szybkie podłączenie urządzeń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(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internet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enabled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things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) do chmury IBM. Jednym kliknięciem w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Bluemixie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tworzymy instancję tego serwisu,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następnie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kilkoma następnymi kliknięciami rejestrujemy w chmurze nasze „rzeczy” i możemy od razu rozpocząć zbieranie i analizę dany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Widoczny diagram prezentuje relacje w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IoTF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W centrum, w chmurze, mamy symbolicznie przedstawionego managera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IoTF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W nim rejestrujemy urządzenia i aplikacje, które będą komunikować się z chmurą.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U góry znajduje się nasze „coś”, jakieś urządzenie z dostępem do Internetu. To komunikuje się z chmurą wykorzystując protokół MQTT (jest to warstwa komunikacyjna ulokowana na szczycie stosu TCP).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 dole diagramu mamy natomiast jakąś aplikację, która operuje na danych z chmury. Może być to aplikacja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Bluemixowa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lub dowolna inna, w tym na przykład napisana w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LabVIEW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 jaki sposób odbywa się komunikacja.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MQTT jest to lekki protokół transmisji danych oparty o wzorzec publikuj-subskrybuj i znajduje się na szczycie stosu TCP/IP. W MQTT występuje pojęcie brokera, który znajduje się na serwerze i z którym łączą się klienci, aby za jego pośrednictwem publikować informacje.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 związku z tym w przypadku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IoTF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na serwerze IBM ulokowany jest właśnie taki broker MQTT.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Przy pomocy managera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IoTF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rejestrujemy nasze urządzenia i aplikacje. Urządzenia mogą subskrybować polecenia od aplikacji, natomiast aplikacje mogą subskrybować zdarzenia od urządzeń. Gdy dany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device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opublikuje swoje zdarzenie pod odpowiedni temat, broker roześle tę informację do wszystkich subskrybentów.</a:t>
            </a: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 prezentowanym przypadku aplikacja po otrzymaniu subskrybowanego zdarzenia publikuje w odpowiedzi polecenie, które poprzez brokera przekazywane jest zarejestrowanemu urządzeniu.</a:t>
            </a:r>
          </a:p>
          <a:p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Jak już wspomniałem aplikacja może być napisana w </a:t>
            </a:r>
            <a:r>
              <a:rPr lang="pl-PL" sz="12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LabVIEW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 związku z tym jeżeli jesteśmy programistami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LabVIEW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to możemy skorzystać z dobrodziejstw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computingu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korzystając z biblioteki „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Cloud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Connection for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LabVIEW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by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Espotel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”.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Oto jak się ona prezentuje.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 można z tym zrobić…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No przede wszystkim połączyć z chmurą, a potem rozłączyć.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Możemy publikować polecenia urządzeniom z aplikacji, możemy publikować zdarzenia urządzeń, lub podszywać się pod urządzenie i publikować jego zdarzenie z aplikacji.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Jako, że można publikować to można też czytać subskrybowane tematy, w związku z tym trze też mieć możliwość subskrybowania i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odsubskrybowania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tematów. Subskrybować można trzy typy wiadomości: zdarzenia, polecenia i statusy.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 tego można też najzwyczajniej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pingować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serwer, co się przydaje do podtrzymywania połączenia.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Dodatkowo dostarczone są przykłady, wśród których jest tak zwany Quickstart, dzięki któremu można pobawić się z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IoTF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bez konta na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Bluemixie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Dobra myślę, że już czas na demo!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Na koniec chciałbym zwrócić uwagę na jedną rzecz. Nadchodzą duże zmiany.</a:t>
            </a:r>
          </a:p>
          <a:p>
            <a:r>
              <a:rPr lang="pl-PL" baseline="0" dirty="0" smtClean="0"/>
              <a:t>Zmiany na które powinniśmy być przygotowani. Powinniśmy przyjąć tę rewolucję świadomi trendów, które ją kreują oraz wyrobić w sobie lekkość adaptowania nowych technologii z wykorzystaniem odpowiednich narzędzi.</a:t>
            </a:r>
          </a:p>
          <a:p>
            <a:endParaRPr lang="pl-PL" baseline="0" dirty="0" smtClean="0"/>
          </a:p>
          <a:p>
            <a:r>
              <a:rPr lang="pl-PL" baseline="0" dirty="0" smtClean="0"/>
              <a:t>Intuicja podpowiada, że duże liczby będą nadal rosnąć, a zatem będzie nadal rosnąć potencjał Internetu Wszechrzeczy.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Na wypadek refleksji post factum, zapraszam do kontaktowania się ze mną, poprzez widocznego maila.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aseline="0" dirty="0" smtClean="0"/>
              <a:t>Natomiast gdyby ktoś preferował rozmowę z moim szefem lub chciałby na spokojnie przyjrzeć się temu czym jest </a:t>
            </a:r>
            <a:r>
              <a:rPr lang="pl-PL" baseline="0" dirty="0" err="1" smtClean="0"/>
              <a:t>Espotel</a:t>
            </a:r>
            <a:r>
              <a:rPr lang="pl-PL" baseline="0" dirty="0" smtClean="0"/>
              <a:t>, odsyłam na stronę espotel.com.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Która wygląda tak…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Na wstępie czuję się zobligowany do tego by wyjaśnić co oznacza skrót </a:t>
            </a:r>
            <a:r>
              <a:rPr lang="pl-PL" dirty="0" err="1" smtClean="0"/>
              <a:t>IoT</a:t>
            </a:r>
            <a:r>
              <a:rPr lang="pl-PL" dirty="0" smtClean="0"/>
              <a:t> oraz</a:t>
            </a:r>
            <a:r>
              <a:rPr lang="pl-PL" baseline="0" dirty="0" smtClean="0"/>
              <a:t> wyjaśnić samo pojęcie, gdyż powołując się na artykuł Forbesa jest mnóstwo osób, które nigdy nie słyszały nazwy </a:t>
            </a:r>
            <a:r>
              <a:rPr lang="pl-PL" dirty="0" smtClean="0"/>
              <a:t>„Internet of </a:t>
            </a:r>
            <a:r>
              <a:rPr lang="pl-PL" dirty="0" err="1" smtClean="0"/>
              <a:t>Things</a:t>
            </a:r>
            <a:r>
              <a:rPr lang="pl-PL" dirty="0" smtClean="0"/>
              <a:t>”. Jest to zaskakujący fakt biorąc pod uwagę to jak gigantyczny wpływ zaczyna</a:t>
            </a:r>
            <a:r>
              <a:rPr lang="pl-PL" baseline="0" dirty="0" smtClean="0"/>
              <a:t> mieć ta technologia na nasze życie.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Odnośnie samej firmy mam jeszcze jedną informację.</a:t>
            </a:r>
          </a:p>
          <a:p>
            <a:r>
              <a:rPr lang="pl-PL" dirty="0" smtClean="0"/>
              <a:t>15 marca 2016 </a:t>
            </a:r>
            <a:r>
              <a:rPr lang="pl-PL" dirty="0" err="1" smtClean="0"/>
              <a:t>Espotel</a:t>
            </a:r>
            <a:r>
              <a:rPr lang="pl-PL" baseline="0" dirty="0" smtClean="0"/>
              <a:t> został wykupiony przez firmę </a:t>
            </a:r>
            <a:r>
              <a:rPr lang="pl-PL" baseline="0" dirty="0" err="1" smtClean="0"/>
              <a:t>Etteplan</a:t>
            </a:r>
            <a:r>
              <a:rPr lang="pl-PL" baseline="0" dirty="0" smtClean="0"/>
              <a:t> i obecnie trwa proces </a:t>
            </a:r>
            <a:r>
              <a:rPr lang="pl-PL" baseline="0" dirty="0" err="1" smtClean="0"/>
              <a:t>rebrandingu</a:t>
            </a:r>
            <a:r>
              <a:rPr lang="pl-PL" baseline="0" dirty="0" smtClean="0"/>
              <a:t>. </a:t>
            </a:r>
            <a:endParaRPr lang="pl-PL" dirty="0" smtClean="0"/>
          </a:p>
          <a:p>
            <a:endParaRPr lang="pl-PL" baseline="0" dirty="0" smtClean="0"/>
          </a:p>
          <a:p>
            <a:r>
              <a:rPr lang="pl-PL" baseline="0" dirty="0" smtClean="0"/>
              <a:t>Obie firmy są podobne bo zaczynają się na tę sama literę i obie maja niebieskie logo </a:t>
            </a:r>
            <a:r>
              <a:rPr lang="pl-PL" baseline="0" dirty="0" smtClean="0">
                <a:sym typeface="Wingdings" panose="05000000000000000000" pitchFamily="2" charset="2"/>
              </a:rPr>
              <a:t></a:t>
            </a:r>
          </a:p>
          <a:p>
            <a:r>
              <a:rPr lang="pl-PL" baseline="0" dirty="0" smtClean="0"/>
              <a:t>Dla naszych klientów ta akwizycja jest dobrą wiadomością gdyż wiąże się ona ze znacznym poszerzeniem portfolio usług.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7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czyli Internet of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Things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Najprościej mówiąc jest to idea, która zakłada podłączenie do Internetu wszystkiego, co tylko się da. 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Do niedawna można by sobie zadawać pytanie, „ale po co?”.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Wydaje mi się, że jest to zbyt duży temat by zdążyć teraz o tym pomówić i uważam, że obecnie sprawa nabrała takiego tempa, że należałoby pozostawić to pytanie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 zacząć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zadać sobie pragmatyczne pytanie: „ile mogę na tym zarobić?”. 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Jednym z pierwszym urządzeniem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IoT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, którego zaczęto używać w 1974 roku był bankomat. Wtedy jeszcze ta nazwa nie funkcjonowała. Jednak urządzeń przybywało i przybywa nadal. W 2008 roku liczba tych urządzeń przekroczyła liczbę ludzi!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Stopniowo stajemy się świadkami narodzin</a:t>
            </a:r>
            <a:r>
              <a:rPr lang="pl-PL" baseline="0" dirty="0" smtClean="0"/>
              <a:t> Internetu Wszechrzeczy.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Koncepcja ta jest prosta, lecz posiada gigantyczny potencjał. Siła ta wynika, moim zdaniem, z dwóch rzeczy: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1. Współczesnej wartości informacji, oraz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2. Siły dużych liczb.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Jaka jest wartość informacji pokazał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Mircosoft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wypuszczając najnowszego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Windowsa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10, jako „darmowy”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update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. Nieuważni użytkownicy pomyśleli zapewne: „Cóż za wspaniały gest szczodrości giganta systemów operacyjnych!”. Nic bardziej mylnego. Microsoft zamiast gotówki od użytkowników bierze od nich dane. Dane o tym, w jaki sposób używają ich produktu. Kiedyś za nowy OS płaciliśmy gotówką, dzisiaj informacjami.</a:t>
            </a:r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Odnośnie siły dużych liczb chciałbym odnieść się do książki „No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Ordinary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Disruption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”. Mówi ona w pewnym sensie o tym jak duże liczby zmieniają świat.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Cofnijmy się na chwilę do czasu rewolucji przemysłowej. Światowy wzrost gospodarczy został zainicjowany wtedy dzięki wynalazkowi Jamesa Watta, a w zasadzie modernizacji wcześniej wymyślonego silnika parowego. Ten doprowadził do przewrotu we włókiennictwie. Fabryki przędzalnicze zaczęły pojawiać się jak grzyby po deszczu, więc wzrosło zapotrzebowanie na maszyny parowe, co z kolei doprowadziło do wzrostu znaczenia górnictwa i hutnictwa. To z kolei nakręciło znowu transport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itd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… Typowa reakcja łańcuchowa.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Być może jest to uproszczenie, ale mówi się, że pierwszą rewolucję przemysłową zawdzięczamy maszynie parowej. Obecnie trwa trzecia rewolucja przemysłowa, w której doświadczamy czterech istotnych czynników równocześnie! Cztery siły, które niczym fale na wodzie interferują ze sobą, tak by w konstruktywnym piku zmienić globalną ekonomie w sposób, jakiego świat jeszcze nie widział. W porównaniu z pierwszą rewolucją przemysłową szacuje się, że zmiany zachodzą na 300 krotnie większą skalę w dziesięciokrotnie szybszym tempie.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Zachęcam do zapoznania się z treścią książki „No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Ordinary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</a:t>
            </a:r>
            <a:r>
              <a:rPr lang="pl-PL" sz="1200" kern="1200" dirty="0" err="1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Disruption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”, w szczegółach. Przytoczę tu wszystkie cztery siły, ale skupię się tylko na jednej.</a:t>
            </a:r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Wiek urbanizacji 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Pierwszym czynnikiem jest rosnąca urbanizacja. Populacja miast rośnie o 65 milionów z każdym rokiem. Najbardziej jest to widoczne w obszarach rozwijających się. Do końca 2025 roku 46 z 200 największych miast na świecie będą znajdować się w Chinach.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Wyzwania starzejącego się społeczeństwa</a:t>
            </a:r>
            <a:endParaRPr lang="en-US" sz="1200" kern="1200" dirty="0" smtClean="0">
              <a:solidFill>
                <a:schemeClr val="tx1"/>
              </a:solidFill>
              <a:effectLst/>
              <a:latin typeface="Calibri" pitchFamily="34" charset="0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Drugim czynnikiem jest globalnie starzejące się społeczeństwo. Niepokojącą informacją jest to, że do 2013 roku około 60% ziemskiej populacji mieszkało w krajach o współczynniku dzietności poniżej stopy zastąpienia i raczej się to nie poprawiło.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0B5E7C-98F3-4059-A8CC-AEF434FDFAD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7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285750" indent="-285750">
              <a:buFont typeface="Arial" pitchFamily="34" charset="0"/>
              <a:buChar char="•"/>
              <a:defRPr sz="1800" baseline="0">
                <a:latin typeface="+mn-lt"/>
                <a:cs typeface="Arial" pitchFamily="34" charset="0"/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et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0727"/>
            <a:ext cx="8642350" cy="1008411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2520" y="1989138"/>
            <a:ext cx="4320480" cy="16557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631824" y="3645024"/>
            <a:ext cx="4248000" cy="2663701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983176" y="1988840"/>
            <a:ext cx="4248000" cy="2160587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983176" y="4293096"/>
            <a:ext cx="4248000" cy="2016125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657600" y="1989138"/>
            <a:ext cx="5616575" cy="4319587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1825" y="1989139"/>
            <a:ext cx="2881313" cy="2015926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631825" y="4149080"/>
            <a:ext cx="2881313" cy="2159645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0" indent="0">
              <a:buFont typeface="Arial" pitchFamily="34" charset="0"/>
              <a:buNone/>
              <a:defRPr sz="1800" baseline="0"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71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725537" y="312539"/>
            <a:ext cx="8454926" cy="1518047"/>
          </a:xfrm>
          <a:prstGeom prst="rect">
            <a:avLst/>
          </a:prstGeom>
        </p:spPr>
        <p:txBody>
          <a:bodyPr lIns="67355" tIns="33677" rIns="67355" bIns="33677"/>
          <a:lstStyle/>
          <a:p>
            <a:pPr lvl="0">
              <a:defRPr sz="1800" b="0"/>
            </a:pPr>
            <a:r>
              <a:rPr sz="2900" b="1"/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725537" y="1830586"/>
            <a:ext cx="8454926" cy="4420195"/>
          </a:xfrm>
          <a:prstGeom prst="rect">
            <a:avLst/>
          </a:prstGeom>
        </p:spPr>
        <p:txBody>
          <a:bodyPr lIns="67355" tIns="33677" rIns="67355" bIns="33677"/>
          <a:lstStyle/>
          <a:p>
            <a:pPr lvl="0">
              <a:defRPr sz="1800"/>
            </a:pPr>
            <a:r>
              <a:rPr sz="2700"/>
              <a:t>Body Level One</a:t>
            </a:r>
          </a:p>
          <a:p>
            <a:pPr lvl="1">
              <a:defRPr sz="1800"/>
            </a:pPr>
            <a:r>
              <a:rPr sz="2700"/>
              <a:t>Body Level Two</a:t>
            </a:r>
          </a:p>
          <a:p>
            <a:pPr lvl="2">
              <a:defRPr sz="1800"/>
            </a:pPr>
            <a:r>
              <a:rPr sz="2700"/>
              <a:t>Body Level Three</a:t>
            </a:r>
          </a:p>
          <a:p>
            <a:pPr lvl="3">
              <a:defRPr sz="1800"/>
            </a:pPr>
            <a:r>
              <a:rPr sz="2700"/>
              <a:t>Body Level Four</a:t>
            </a:r>
          </a:p>
          <a:p>
            <a:pPr lvl="4">
              <a:defRPr sz="1800"/>
            </a:pPr>
            <a:r>
              <a:rPr sz="2700"/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9592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txBody>
          <a:bodyPr/>
          <a:lstStyle>
            <a:lvl1pPr marL="285750" indent="-285750">
              <a:buFont typeface="Arial" pitchFamily="34" charset="0"/>
              <a:buChar char="•"/>
              <a:defRPr sz="1800" baseline="0">
                <a:latin typeface="+mn-lt"/>
                <a:cs typeface="Arial" pitchFamily="34" charset="0"/>
              </a:defRPr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fi-FI" dirty="0" smtClean="0"/>
              <a:t>Level1</a:t>
            </a:r>
          </a:p>
          <a:p>
            <a:pPr lvl="1"/>
            <a:r>
              <a:rPr lang="fi-FI" dirty="0" smtClean="0"/>
              <a:t>Level 2</a:t>
            </a:r>
          </a:p>
          <a:p>
            <a:pPr lvl="2"/>
            <a:r>
              <a:rPr lang="fi-FI" dirty="0" smtClean="0"/>
              <a:t>Level 3</a:t>
            </a:r>
          </a:p>
          <a:p>
            <a:pPr lvl="3"/>
            <a:r>
              <a:rPr lang="fi-FI" dirty="0" smtClean="0"/>
              <a:t>Level 4</a:t>
            </a:r>
          </a:p>
          <a:p>
            <a:pPr lvl="4"/>
            <a:r>
              <a:rPr lang="fi-FI" dirty="0" smtClean="0"/>
              <a:t>Level 5</a:t>
            </a:r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657600" y="1989138"/>
            <a:ext cx="5616575" cy="4319587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1825" y="1989139"/>
            <a:ext cx="2881313" cy="2015926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631825" y="4149080"/>
            <a:ext cx="2881313" cy="2159645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box and pic eq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31825" y="981075"/>
            <a:ext cx="8642350" cy="10080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 b="1" i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1825" y="1989138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23718" y="1988840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32520" y="4221088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25008" y="4221088"/>
            <a:ext cx="1441450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noProof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2073275" y="1989138"/>
            <a:ext cx="2807717" cy="2087562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endParaRPr lang="fi-FI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2073275" y="4221163"/>
            <a:ext cx="2808288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/>
          </p:nvPr>
        </p:nvSpPr>
        <p:spPr>
          <a:xfrm>
            <a:off x="6465888" y="1989138"/>
            <a:ext cx="2808287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6465888" y="4221163"/>
            <a:ext cx="2808287" cy="2087562"/>
          </a:xfrm>
          <a:prstGeom prst="rect">
            <a:avLst/>
          </a:prstGeom>
        </p:spPr>
        <p:txBody>
          <a:bodyPr/>
          <a:lstStyle/>
          <a:p>
            <a:pPr lvl="0"/>
            <a:endParaRPr lang="fi-FI" dirty="0"/>
          </a:p>
        </p:txBody>
      </p:sp>
      <p:sp>
        <p:nvSpPr>
          <p:cNvPr id="1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fi-FI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sz="1800" baseline="0"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96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285750" indent="-285750">
              <a:buFont typeface="Arial" pitchFamily="34" charset="0"/>
              <a:buChar char="•"/>
              <a:defRPr sz="1800" baseline="0">
                <a:latin typeface="+mn-lt"/>
                <a:cs typeface="Arial" pitchFamily="34" charset="0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513138" y="1989138"/>
            <a:ext cx="5761037" cy="4319587"/>
          </a:xfrm>
          <a:prstGeom prst="rect">
            <a:avLst/>
          </a:prstGeom>
          <a:solidFill>
            <a:schemeClr val="bg2">
              <a:alpha val="10000"/>
            </a:schemeClr>
          </a:solidFill>
        </p:spPr>
        <p:txBody>
          <a:bodyPr/>
          <a:lstStyle>
            <a:lvl1pPr marL="0" indent="0">
              <a:buFont typeface="Arial" pitchFamily="34" charset="0"/>
              <a:buNone/>
              <a:defRPr sz="1800" baseline="0"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1825" y="1989138"/>
            <a:ext cx="2700000" cy="431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fi-FI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endParaRPr lang="fi-FI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2" name="Picture 4" descr="C:\MyStuff\Prezentacje\MPPLV IoT\Sources\national-instruments_White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0" b="26759"/>
          <a:stretch/>
        </p:blipFill>
        <p:spPr bwMode="auto">
          <a:xfrm>
            <a:off x="7738825" y="116632"/>
            <a:ext cx="2038711" cy="77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905999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C:\Users\Bob\Documents\Espotel_alabanneri_all_pages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6669088"/>
            <a:ext cx="990600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0438"/>
            <a:ext cx="9921552" cy="5708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90" r:id="rId2"/>
    <p:sldLayoutId id="2147483692" r:id="rId3"/>
    <p:sldLayoutId id="2147483693" r:id="rId4"/>
    <p:sldLayoutId id="2147483694" r:id="rId5"/>
    <p:sldLayoutId id="2147483698" r:id="rId6"/>
    <p:sldLayoutId id="214748371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9906000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C:\Users\Bob\Documents\Espotel_alabanneri_all_pages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6669088"/>
            <a:ext cx="9906000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545288" y="6669088"/>
            <a:ext cx="2311400" cy="188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D2894517-F2A3-4A24-977A-308C5271B81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9" r:id="rId2"/>
    <p:sldLayoutId id="2147483700" r:id="rId3"/>
    <p:sldLayoutId id="2147483701" r:id="rId4"/>
    <p:sldLayoutId id="2147483702" r:id="rId5"/>
    <p:sldLayoutId id="2147483709" r:id="rId6"/>
    <p:sldLayoutId id="2147483710" r:id="rId7"/>
    <p:sldLayoutId id="2147483715" r:id="rId8"/>
    <p:sldLayoutId id="2147483716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lideshare.net/McKinseyCompany/no-ordinary-disruption-the-four-forces?utm_source=slideshow&amp;utm_medium=ssemail&amp;utm_campaign=weekly_dige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lideshare.net/McKinseyCompany/no-ordinary-disruption-the-four-forces?utm_source=slideshow&amp;utm_medium=ssemail&amp;utm_campaign=weekly_diges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pport.rackspace.com/white-paper/understanding-the-cloud-computing-stack-saas-paas-iaas/" TargetMode="External"/><Relationship Id="rId4" Type="http://schemas.openxmlformats.org/officeDocument/2006/relationships/hyperlink" Target="http://www.forbes.com/sites/bernardmarr/2015/10/27/17-mind-blowing-internet-of-things-facts-everyone-should-read/#1945c8011a7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upport.rackspace.com/white-paper/understanding-the-cloud-computing-stack-saas-paas-iaas/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slideshare.net/fgonza93/bluemix-overview-benefits-55746475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3.png"/><Relationship Id="rId18" Type="http://schemas.openxmlformats.org/officeDocument/2006/relationships/image" Target="../media/image44.png"/><Relationship Id="rId26" Type="http://schemas.openxmlformats.org/officeDocument/2006/relationships/image" Target="../media/image70.png"/><Relationship Id="rId39" Type="http://schemas.openxmlformats.org/officeDocument/2006/relationships/hyperlink" Target="https://www.youtube.com/watch?v=lI-M7O_bRNg" TargetMode="External"/><Relationship Id="rId3" Type="http://schemas.openxmlformats.org/officeDocument/2006/relationships/image" Target="../media/image54.png"/><Relationship Id="rId21" Type="http://schemas.openxmlformats.org/officeDocument/2006/relationships/image" Target="../media/image66.png"/><Relationship Id="rId34" Type="http://schemas.openxmlformats.org/officeDocument/2006/relationships/image" Target="../media/image50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48.png"/><Relationship Id="rId25" Type="http://schemas.openxmlformats.org/officeDocument/2006/relationships/image" Target="../media/image69.png"/><Relationship Id="rId33" Type="http://schemas.openxmlformats.org/officeDocument/2006/relationships/image" Target="../media/image75.png"/><Relationship Id="rId38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5.png"/><Relationship Id="rId20" Type="http://schemas.openxmlformats.org/officeDocument/2006/relationships/image" Target="../media/image46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24" Type="http://schemas.openxmlformats.org/officeDocument/2006/relationships/image" Target="../media/image68.png"/><Relationship Id="rId32" Type="http://schemas.openxmlformats.org/officeDocument/2006/relationships/image" Target="../media/image74.png"/><Relationship Id="rId37" Type="http://schemas.openxmlformats.org/officeDocument/2006/relationships/image" Target="../media/image49.png"/><Relationship Id="rId40" Type="http://schemas.openxmlformats.org/officeDocument/2006/relationships/hyperlink" Target="https://support.rackspace.com/white-paper/understanding-the-cloud-computing-stack-saas-paas-iaas/" TargetMode="External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23" Type="http://schemas.openxmlformats.org/officeDocument/2006/relationships/image" Target="../media/image67.png"/><Relationship Id="rId28" Type="http://schemas.openxmlformats.org/officeDocument/2006/relationships/image" Target="../media/image41.png"/><Relationship Id="rId36" Type="http://schemas.openxmlformats.org/officeDocument/2006/relationships/hyperlink" Target="http://www.slideshare.net/fgonza93/bluemix-overview-benefits-55746475" TargetMode="External"/><Relationship Id="rId10" Type="http://schemas.openxmlformats.org/officeDocument/2006/relationships/image" Target="../media/image60.png"/><Relationship Id="rId19" Type="http://schemas.openxmlformats.org/officeDocument/2006/relationships/image" Target="../media/image45.png"/><Relationship Id="rId31" Type="http://schemas.openxmlformats.org/officeDocument/2006/relationships/image" Target="../media/image73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53.png"/><Relationship Id="rId22" Type="http://schemas.openxmlformats.org/officeDocument/2006/relationships/image" Target="../media/image52.png"/><Relationship Id="rId27" Type="http://schemas.openxmlformats.org/officeDocument/2006/relationships/image" Target="../media/image71.png"/><Relationship Id="rId30" Type="http://schemas.openxmlformats.org/officeDocument/2006/relationships/image" Target="../media/image72.png"/><Relationship Id="rId35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rnetofthings.ibmcloud.com/#/" TargetMode="External"/><Relationship Id="rId3" Type="http://schemas.openxmlformats.org/officeDocument/2006/relationships/image" Target="../media/image77.png"/><Relationship Id="rId7" Type="http://schemas.microsoft.com/office/2007/relationships/hdphoto" Target="../media/hdphoto5.wdp"/><Relationship Id="rId12" Type="http://schemas.openxmlformats.org/officeDocument/2006/relationships/image" Target="../media/image8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microsoft.com/office/2007/relationships/hdphoto" Target="../media/hdphoto4.wdp"/><Relationship Id="rId10" Type="http://schemas.openxmlformats.org/officeDocument/2006/relationships/image" Target="../media/image80.jpeg"/><Relationship Id="rId4" Type="http://schemas.openxmlformats.org/officeDocument/2006/relationships/image" Target="../media/image78.png"/><Relationship Id="rId9" Type="http://schemas.openxmlformats.org/officeDocument/2006/relationships/hyperlink" Target="https://support.rackspace.com/white-paper/understanding-the-cloud-computing-stack-saas-paas-iaas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jpe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jpeg"/><Relationship Id="rId4" Type="http://schemas.microsoft.com/office/2007/relationships/hdphoto" Target="../media/hdphoto4.wdp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ichal.Bienkowski@Espotel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9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10" Type="http://schemas.openxmlformats.org/officeDocument/2006/relationships/hyperlink" Target="https://support.rackspace.com/white-paper/understanding-the-cloud-computing-stack-saas-paas-iaas/" TargetMode="External"/><Relationship Id="rId4" Type="http://schemas.openxmlformats.org/officeDocument/2006/relationships/image" Target="../media/image97.jpeg"/><Relationship Id="rId9" Type="http://schemas.openxmlformats.org/officeDocument/2006/relationships/hyperlink" Target="http://www.etteplan.com/~/media/Files/E/Etteplan-V2/2016/Copy%20of%20Etteplan_Espotel_SoikeaSolutions_15032016_EN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14.jpeg"/><Relationship Id="rId4" Type="http://schemas.openxmlformats.org/officeDocument/2006/relationships/image" Target="../media/image9.jpe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support.rackspace.com/white-paper/understanding-the-cloud-computing-stack-saas-paas-iaa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mckinsey.com/business-functions/strategy-and-corporate-finance/our-insights/the-four-global-forces-breaking-all-the-trends" TargetMode="Externa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lideshare.net/McKinseyCompany/no-ordinary-disruption-the-four-forces?utm_source=slideshow&amp;utm_medium=ssemail&amp;utm_campaign=weekly_dige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slideshare.net/McKinseyCompany/no-ordinary-disruption-the-four-forces?utm_source=slideshow&amp;utm_medium=ssemail&amp;utm_campaign=weekly_dige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5" r="18117"/>
          <a:stretch/>
        </p:blipFill>
        <p:spPr bwMode="auto">
          <a:xfrm>
            <a:off x="3521" y="954361"/>
            <a:ext cx="9906000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37475" y="476579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u</a:t>
            </a:r>
            <a:r>
              <a:rPr lang="pl-PL" b="1" dirty="0" err="1" smtClean="0">
                <a:solidFill>
                  <a:schemeClr val="bg1"/>
                </a:solidFill>
              </a:rPr>
              <a:t>sing</a:t>
            </a:r>
            <a:r>
              <a:rPr lang="pl-PL" b="1" dirty="0" smtClean="0">
                <a:solidFill>
                  <a:schemeClr val="bg1"/>
                </a:solidFill>
              </a:rPr>
              <a:t>…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4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0" y="158591"/>
            <a:ext cx="7475220" cy="6540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4331" y="3833039"/>
            <a:ext cx="400110" cy="26923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l-PL" sz="1400" i="1" dirty="0" err="1">
                <a:latin typeface="Arial"/>
                <a:ea typeface="Arial"/>
                <a:cs typeface="Arial"/>
              </a:rPr>
              <a:t>Slide</a:t>
            </a:r>
            <a:r>
              <a:rPr lang="pl-PL" sz="1400" i="1" dirty="0">
                <a:latin typeface="Arial"/>
                <a:ea typeface="Arial"/>
                <a:cs typeface="Arial"/>
              </a:rPr>
              <a:t> </a:t>
            </a:r>
            <a:r>
              <a:rPr lang="pl-PL" sz="1400" i="1" dirty="0" err="1">
                <a:latin typeface="Arial"/>
                <a:ea typeface="Arial"/>
                <a:cs typeface="Arial"/>
              </a:rPr>
              <a:t>taken</a:t>
            </a:r>
            <a:r>
              <a:rPr lang="pl-PL" sz="1400" i="1" dirty="0">
                <a:latin typeface="Arial"/>
                <a:ea typeface="Arial"/>
                <a:cs typeface="Arial"/>
              </a:rPr>
              <a:t> from </a:t>
            </a:r>
            <a:r>
              <a:rPr lang="pl-PL" sz="1400" i="1" dirty="0" smtClean="0">
                <a:latin typeface="Arial"/>
                <a:ea typeface="Arial"/>
                <a:cs typeface="Arial"/>
                <a:hlinkClick r:id="rId4"/>
              </a:rPr>
              <a:t>slideshare.net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888828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0" y="158591"/>
            <a:ext cx="7475220" cy="6540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4331" y="3833039"/>
            <a:ext cx="400110" cy="26923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l-PL" sz="1400" i="1" dirty="0" err="1">
                <a:latin typeface="Arial"/>
                <a:ea typeface="Arial"/>
                <a:cs typeface="Arial"/>
              </a:rPr>
              <a:t>Slide</a:t>
            </a:r>
            <a:r>
              <a:rPr lang="pl-PL" sz="1400" i="1" dirty="0">
                <a:latin typeface="Arial"/>
                <a:ea typeface="Arial"/>
                <a:cs typeface="Arial"/>
              </a:rPr>
              <a:t> </a:t>
            </a:r>
            <a:r>
              <a:rPr lang="pl-PL" sz="1400" i="1" dirty="0" err="1">
                <a:latin typeface="Arial"/>
                <a:ea typeface="Arial"/>
                <a:cs typeface="Arial"/>
              </a:rPr>
              <a:t>taken</a:t>
            </a:r>
            <a:r>
              <a:rPr lang="pl-PL" sz="1400" i="1" dirty="0">
                <a:latin typeface="Arial"/>
                <a:ea typeface="Arial"/>
                <a:cs typeface="Arial"/>
              </a:rPr>
              <a:t> from </a:t>
            </a:r>
            <a:r>
              <a:rPr lang="pl-PL" sz="1400" i="1" dirty="0" smtClean="0">
                <a:latin typeface="Arial"/>
                <a:ea typeface="Arial"/>
                <a:cs typeface="Arial"/>
                <a:hlinkClick r:id="rId4"/>
              </a:rPr>
              <a:t>slideshare.net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888828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6496" y="1268760"/>
            <a:ext cx="90730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2015, over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1.4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x10^9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 phones 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was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shipped and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2020 we will have a staggering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6.1</a:t>
            </a: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x10^9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smartphone users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2020, a </a:t>
            </a: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2.5 x10^8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vehicles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will be connected to the Internet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giving us completely new possibilities for in-vehicle services and automated driving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global market for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wearable devices has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grown 223%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2015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with Fitbit shipping 4.4 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x10^6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devices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and Apple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selling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3.6 </a:t>
            </a:r>
            <a:r>
              <a:rPr lang="pl-PL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x10^6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Apple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Watches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Estimates predict that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10.2 </a:t>
            </a: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x10^6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units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 smart clothing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will ship by 2020, compared to a meagre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140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x10^3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units in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2013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69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6496" y="1268760"/>
            <a:ext cx="907300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Today, the market for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RFID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tags, used for transmitting data to identify and track objects, is worth $11.1 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x10^9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This is predicted to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rise to $21.9 </a:t>
            </a:r>
            <a:r>
              <a:rPr lang="pl-PL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x10^9 </a:t>
            </a:r>
            <a:r>
              <a:rPr lang="en-US" sz="20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2020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It </a:t>
            </a:r>
            <a:r>
              <a:rPr lang="pl-PL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estimated </a:t>
            </a:r>
            <a:r>
              <a:rPr lang="pl-PL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that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the </a:t>
            </a:r>
            <a:r>
              <a:rPr lang="pl-PL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number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of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achine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-to-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machin</a:t>
            </a: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connections</a:t>
            </a: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will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increase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from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x10^9 (in 2015)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27 </a:t>
            </a:r>
            <a:r>
              <a:rPr lang="pl-PL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x10^9 </a:t>
            </a:r>
            <a:r>
              <a:rPr lang="en-US" sz="20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by 2024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 believes that the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“Industrial Internet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will add $10 to $15 </a:t>
            </a:r>
            <a:r>
              <a:rPr lang="pl-PL" sz="20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x10^12</a:t>
            </a: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global GDP in the next 20 years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According to estimations by the McKinsey Global Institute, the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IoT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will have a total economic impact of </a:t>
            </a:r>
            <a:r>
              <a:rPr lang="en-US" sz="20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up to $11 </a:t>
            </a:r>
            <a:r>
              <a:rPr lang="pl-PL" sz="20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10^12 </a:t>
            </a:r>
            <a:r>
              <a:rPr lang="en-US" sz="2000" b="1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by 2025</a:t>
            </a:r>
            <a:r>
              <a:rPr lang="pl-PL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pl-PL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C:\MyStuff\Prezentacje\MPPLV IoT\Sources\info-icon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910" y="5959608"/>
            <a:ext cx="536338" cy="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185248" y="5949280"/>
            <a:ext cx="2591593" cy="556995"/>
          </a:xfrm>
        </p:spPr>
        <p:txBody>
          <a:bodyPr/>
          <a:lstStyle/>
          <a:p>
            <a:pPr algn="just"/>
            <a:r>
              <a:rPr lang="pl-PL" sz="2400" dirty="0" smtClean="0">
                <a:hlinkClick r:id="rId4"/>
              </a:rPr>
              <a:t>Read Full </a:t>
            </a:r>
            <a:r>
              <a:rPr lang="pl-PL" sz="2400" dirty="0" err="1" smtClean="0">
                <a:hlinkClick r:id="rId4"/>
              </a:rPr>
              <a:t>Article</a:t>
            </a:r>
            <a:endParaRPr lang="pl-PL" sz="2000" i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457560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C:\MyStuff\Prezentacje\MPPLV IoT\Sources\ac9585a9dfb1448cb087e3771249d1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30" y="1628800"/>
            <a:ext cx="6775741" cy="451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9656" y="5157192"/>
            <a:ext cx="9584208" cy="11144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</a:pP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Google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bought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smart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thermostat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maker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Nest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Labs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for 3 x10^9 USD</a:t>
            </a:r>
          </a:p>
          <a:p>
            <a:pPr>
              <a:lnSpc>
                <a:spcPct val="200000"/>
              </a:lnSpc>
            </a:pP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Samsung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purchased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connected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home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company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Smart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Things</a:t>
            </a:r>
            <a:r>
              <a:rPr lang="pl-PL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for 200 x10^6 USD</a:t>
            </a:r>
            <a:endParaRPr lang="pl-PL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1825" y="980729"/>
            <a:ext cx="8642350" cy="1008410"/>
          </a:xfrm>
        </p:spPr>
        <p:txBody>
          <a:bodyPr/>
          <a:lstStyle/>
          <a:p>
            <a:r>
              <a:rPr lang="pl-PL" b="0" dirty="0" smtClean="0"/>
              <a:t>I </a:t>
            </a:r>
            <a:r>
              <a:rPr lang="pl-PL" b="0" dirty="0" err="1" smtClean="0"/>
              <a:t>think</a:t>
            </a:r>
            <a:r>
              <a:rPr lang="pl-PL" b="0" dirty="0" smtClean="0"/>
              <a:t> I </a:t>
            </a:r>
            <a:r>
              <a:rPr lang="pl-PL" b="0" dirty="0" err="1" smtClean="0"/>
              <a:t>see</a:t>
            </a:r>
            <a:r>
              <a:rPr lang="pl-PL" b="0" dirty="0" smtClean="0"/>
              <a:t> the </a:t>
            </a:r>
            <a:r>
              <a:rPr lang="pl-PL" dirty="0" err="1" smtClean="0"/>
              <a:t>potential</a:t>
            </a:r>
            <a:r>
              <a:rPr lang="pl-PL" dirty="0" smtClean="0"/>
              <a:t> </a:t>
            </a:r>
            <a:r>
              <a:rPr lang="pl-PL" b="0" dirty="0" err="1" smtClean="0"/>
              <a:t>here</a:t>
            </a:r>
            <a:r>
              <a:rPr lang="pl-PL" b="0" dirty="0" smtClean="0"/>
              <a:t>…</a:t>
            </a:r>
            <a:endParaRPr lang="en-US" b="0" dirty="0"/>
          </a:p>
        </p:txBody>
      </p:sp>
      <p:pic>
        <p:nvPicPr>
          <p:cNvPr id="5122" name="Picture 2" descr="C:\MyStuff\Prezentacje\MPPLV IoT\Sources\Google-buys-Nest-Labs-750x400-339x1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73" y="2519688"/>
            <a:ext cx="3978275" cy="2124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2" name="Group 1"/>
          <p:cNvGrpSpPr/>
          <p:nvPr/>
        </p:nvGrpSpPr>
        <p:grpSpPr>
          <a:xfrm>
            <a:off x="5457056" y="1786359"/>
            <a:ext cx="3597212" cy="3129342"/>
            <a:chOff x="5457056" y="1786359"/>
            <a:chExt cx="3597212" cy="3129342"/>
          </a:xfrm>
        </p:grpSpPr>
        <p:pic>
          <p:nvPicPr>
            <p:cNvPr id="5123" name="Picture 3" descr="C:\MyStuff\Prezentacje\MPPLV IoT\Sources\smartthings-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7056" y="2247769"/>
              <a:ext cx="3597212" cy="26679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026" name="Picture 2" descr="C:\Users\mbienkow\Downloads\logo_samsun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607" y="1786359"/>
              <a:ext cx="1658661" cy="253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5542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7" name="Picture 3" descr="C:\MyStuff\Prezentacje\MPPLV IoT\Sources\IBMBlueM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" y="1700808"/>
            <a:ext cx="9713015" cy="351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MyStuff\Prezentacje\MPPLV IoT\Sources\IBMBlueMi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r="31546"/>
          <a:stretch/>
        </p:blipFill>
        <p:spPr bwMode="auto">
          <a:xfrm>
            <a:off x="3584848" y="1700808"/>
            <a:ext cx="3168352" cy="351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MyStuff\Prezentacje\MPPLV IoT\Sources\Espotel_logo+slogan_1512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4725144"/>
            <a:ext cx="5113338" cy="143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334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Cloud</a:t>
            </a:r>
            <a:r>
              <a:rPr lang="pl-PL" dirty="0" smtClean="0"/>
              <a:t> Computing</a:t>
            </a:r>
            <a:endParaRPr lang="en-US" dirty="0"/>
          </a:p>
        </p:txBody>
      </p:sp>
      <p:pic>
        <p:nvPicPr>
          <p:cNvPr id="2050" name="Picture 2" descr="C:\MyStuff\Prezentacje\MPPLV IoT\Sources\Cloud-Computing-c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45" y="2132856"/>
            <a:ext cx="3916710" cy="39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091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Cloud</a:t>
            </a:r>
            <a:r>
              <a:rPr lang="pl-PL" dirty="0" smtClean="0"/>
              <a:t> Computing</a:t>
            </a:r>
            <a:endParaRPr lang="en-US" dirty="0"/>
          </a:p>
        </p:txBody>
      </p:sp>
      <p:pic>
        <p:nvPicPr>
          <p:cNvPr id="3074" name="Picture 2" descr="C:\MyStuff\Prezentacje\MPPLV IoT\Sources\Cloud_computing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24" y="1484783"/>
            <a:ext cx="4871707" cy="441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2481" y="1989139"/>
            <a:ext cx="4176463" cy="4248173"/>
          </a:xfrm>
        </p:spPr>
        <p:txBody>
          <a:bodyPr/>
          <a:lstStyle/>
          <a:p>
            <a:pPr algn="just"/>
            <a:r>
              <a:rPr lang="en-US" sz="2400" b="0" dirty="0" smtClean="0"/>
              <a:t>“Cloud computing is a model </a:t>
            </a:r>
            <a:r>
              <a:rPr lang="en-US" sz="2400" b="0" dirty="0"/>
              <a:t>for enabling convenient, on-demand network access to </a:t>
            </a:r>
            <a:r>
              <a:rPr lang="en-US" sz="2400" b="0" dirty="0" smtClean="0"/>
              <a:t>a</a:t>
            </a:r>
            <a:r>
              <a:rPr lang="pl-PL" sz="2400" b="0" dirty="0"/>
              <a:t> </a:t>
            </a:r>
            <a:r>
              <a:rPr lang="en-US" sz="2400" b="0" dirty="0" smtClean="0"/>
              <a:t>shared </a:t>
            </a:r>
            <a:r>
              <a:rPr lang="en-US" sz="2400" b="0" dirty="0"/>
              <a:t>pool of configurable computing </a:t>
            </a:r>
            <a:r>
              <a:rPr lang="en-US" sz="2400" b="0" dirty="0" smtClean="0"/>
              <a:t>resources</a:t>
            </a:r>
            <a:r>
              <a:rPr lang="pl-PL" sz="2400" b="0" dirty="0" smtClean="0"/>
              <a:t> </a:t>
            </a:r>
            <a:r>
              <a:rPr lang="en-US" sz="2400" b="0" dirty="0" smtClean="0"/>
              <a:t>that </a:t>
            </a:r>
            <a:r>
              <a:rPr lang="en-US" sz="2400" b="0" dirty="0"/>
              <a:t>can be rapidly provisioned and released with minimal management effort or service provider interaction.”</a:t>
            </a:r>
            <a:r>
              <a:rPr lang="en-US" sz="2000" b="0" dirty="0"/>
              <a:t> </a:t>
            </a:r>
            <a:endParaRPr lang="pl-PL" sz="2000" b="0" dirty="0" smtClean="0"/>
          </a:p>
          <a:p>
            <a:pPr algn="r"/>
            <a:endParaRPr lang="pl-PL" sz="2000" b="0" i="1" dirty="0" smtClean="0"/>
          </a:p>
          <a:p>
            <a:pPr algn="r"/>
            <a:r>
              <a:rPr lang="pl-PL" sz="2000" b="0" i="1" dirty="0" smtClean="0"/>
              <a:t>U.S. </a:t>
            </a:r>
            <a:r>
              <a:rPr lang="en-US" sz="2000" b="0" i="1" dirty="0" smtClean="0"/>
              <a:t>National </a:t>
            </a:r>
            <a:r>
              <a:rPr lang="en-US" sz="2000" b="0" i="1" dirty="0"/>
              <a:t>Institute of Standards and </a:t>
            </a:r>
            <a:r>
              <a:rPr lang="en-US" sz="2000" b="0" i="1" dirty="0" smtClean="0"/>
              <a:t>Technology</a:t>
            </a:r>
            <a:endParaRPr lang="pl-PL" sz="2000" b="0" i="1" dirty="0"/>
          </a:p>
        </p:txBody>
      </p:sp>
      <p:pic>
        <p:nvPicPr>
          <p:cNvPr id="3075" name="Picture 3" descr="C:\MyStuff\Prezentacje\MPPLV IoT\Sources\hybrid_cloud_hos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625" y="2234845"/>
            <a:ext cx="4871704" cy="29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62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Computing </a:t>
            </a:r>
            <a:r>
              <a:rPr lang="pl-PL" dirty="0" err="1" smtClean="0"/>
              <a:t>Models</a:t>
            </a:r>
            <a:endParaRPr lang="en-US" dirty="0"/>
          </a:p>
        </p:txBody>
      </p:sp>
      <p:pic>
        <p:nvPicPr>
          <p:cNvPr id="4098" name="Picture 2" descr="C:\MyStuff\Prezentacje\MPPLV IoT\Sources\cloudcomputestack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32" y="1989139"/>
            <a:ext cx="7040736" cy="42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MyStuff\Prezentacje\MPPLV IoT\Sources\info-icon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587" y="5906669"/>
            <a:ext cx="536338" cy="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745925" y="5896341"/>
            <a:ext cx="1944215" cy="556995"/>
          </a:xfrm>
        </p:spPr>
        <p:txBody>
          <a:bodyPr/>
          <a:lstStyle/>
          <a:p>
            <a:pPr algn="just"/>
            <a:r>
              <a:rPr lang="pl-PL" sz="2400" dirty="0" smtClean="0">
                <a:hlinkClick r:id="rId5"/>
              </a:rPr>
              <a:t>Read </a:t>
            </a:r>
            <a:r>
              <a:rPr lang="pl-PL" sz="2400" dirty="0" err="1" smtClean="0">
                <a:hlinkClick r:id="rId5"/>
              </a:rPr>
              <a:t>More</a:t>
            </a:r>
            <a:r>
              <a:rPr lang="pl-PL" sz="2400" dirty="0" smtClean="0">
                <a:hlinkClick r:id="rId5"/>
              </a:rPr>
              <a:t>!</a:t>
            </a:r>
            <a:endParaRPr lang="pl-PL" sz="2000" i="1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81637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C:\Users\mbienkow\Desktop\MPPLV IoT\IoT_Service_He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04" y="4437112"/>
            <a:ext cx="1949606" cy="194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37967" y="1589511"/>
            <a:ext cx="5630066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pl-PL" sz="7200" b="1" dirty="0" err="1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IoT</a:t>
            </a:r>
            <a:r>
              <a:rPr lang="pl-PL" sz="7200" b="1" dirty="0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l-PL" sz="7200" b="1" dirty="0" err="1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Cloud</a:t>
            </a:r>
            <a:endParaRPr lang="pl-PL" sz="7200" b="1" dirty="0">
              <a:ln w="11430">
                <a:solidFill>
                  <a:srgbClr val="264A60"/>
                </a:solidFill>
              </a:ln>
              <a:solidFill>
                <a:srgbClr val="264A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pl-PL" sz="7200" b="1" dirty="0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Connection</a:t>
            </a:r>
          </a:p>
          <a:p>
            <a:pPr algn="ctr"/>
            <a:r>
              <a:rPr lang="pl-PL" sz="4000" dirty="0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for </a:t>
            </a:r>
            <a:r>
              <a:rPr lang="pl-PL" sz="4000" dirty="0" err="1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LabVIEW</a:t>
            </a:r>
            <a:r>
              <a:rPr lang="pl-PL" sz="4000" dirty="0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by </a:t>
            </a:r>
            <a:r>
              <a:rPr lang="pl-PL" sz="4000" dirty="0" err="1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Espotel</a:t>
            </a:r>
            <a:endParaRPr lang="pl-PL" sz="4000" dirty="0" smtClean="0">
              <a:ln w="11430">
                <a:solidFill>
                  <a:srgbClr val="264A60"/>
                </a:solidFill>
              </a:ln>
              <a:solidFill>
                <a:srgbClr val="264A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pl-PL" sz="2800" i="1" dirty="0" smtClean="0">
              <a:ln w="11430">
                <a:solidFill>
                  <a:srgbClr val="264A60"/>
                </a:solidFill>
              </a:ln>
              <a:solidFill>
                <a:srgbClr val="264A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pl-PL" sz="2800" i="1" dirty="0">
              <a:ln w="11430">
                <a:solidFill>
                  <a:srgbClr val="264A60"/>
                </a:solidFill>
              </a:ln>
              <a:solidFill>
                <a:srgbClr val="264A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pl-PL" sz="2400" i="1" dirty="0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Michał Bieńkowski</a:t>
            </a:r>
          </a:p>
          <a:p>
            <a:pPr algn="ctr"/>
            <a:r>
              <a:rPr lang="pl-PL" sz="2400" i="1" dirty="0" smtClean="0">
                <a:ln w="11430">
                  <a:solidFill>
                    <a:srgbClr val="264A60"/>
                  </a:solidFill>
                </a:ln>
                <a:solidFill>
                  <a:srgbClr val="264A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2016</a:t>
            </a:r>
            <a:endParaRPr lang="en-US" sz="2400" i="1" dirty="0">
              <a:ln w="11430">
                <a:solidFill>
                  <a:srgbClr val="264A60"/>
                </a:solidFill>
              </a:ln>
              <a:solidFill>
                <a:srgbClr val="264A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56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Computing Stacks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00"/>
          <a:stretch/>
        </p:blipFill>
        <p:spPr bwMode="auto">
          <a:xfrm>
            <a:off x="427198" y="1665347"/>
            <a:ext cx="2262900" cy="42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36" y="1052736"/>
            <a:ext cx="20955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50000"/>
          <a:stretch/>
        </p:blipFill>
        <p:spPr bwMode="auto">
          <a:xfrm>
            <a:off x="2690098" y="1665347"/>
            <a:ext cx="2262901" cy="42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000"/>
          <a:stretch/>
        </p:blipFill>
        <p:spPr bwMode="auto">
          <a:xfrm>
            <a:off x="4952998" y="1665347"/>
            <a:ext cx="2262901" cy="42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/>
          <a:stretch/>
        </p:blipFill>
        <p:spPr bwMode="auto">
          <a:xfrm>
            <a:off x="7215898" y="1665347"/>
            <a:ext cx="2262903" cy="422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48033" y="6197242"/>
            <a:ext cx="9121519" cy="400110"/>
            <a:chOff x="248033" y="6091963"/>
            <a:chExt cx="9121519" cy="400110"/>
          </a:xfrm>
        </p:grpSpPr>
        <p:sp>
          <p:nvSpPr>
            <p:cNvPr id="6" name="Rectangle 5"/>
            <p:cNvSpPr/>
            <p:nvPr/>
          </p:nvSpPr>
          <p:spPr>
            <a:xfrm>
              <a:off x="248033" y="6091963"/>
              <a:ext cx="262123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l-PL" sz="2000" b="1" dirty="0" err="1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Expensive</a:t>
              </a:r>
              <a:r>
                <a:rPr lang="pl-PL" sz="2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 and </a:t>
              </a:r>
              <a:r>
                <a:rPr lang="pl-PL" sz="2000" b="1" dirty="0" err="1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slow</a:t>
              </a:r>
              <a:endPara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346241" y="6091963"/>
              <a:ext cx="2023311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l-PL" sz="2000" b="1" dirty="0" err="1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Cheap</a:t>
              </a:r>
              <a:r>
                <a:rPr lang="pl-PL" sz="20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 and fast</a:t>
              </a:r>
              <a:endPara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8" name="Flowchart: Collate 7"/>
            <p:cNvSpPr/>
            <p:nvPr/>
          </p:nvSpPr>
          <p:spPr>
            <a:xfrm rot="5400000">
              <a:off x="5027502" y="4053530"/>
              <a:ext cx="160500" cy="4476978"/>
            </a:xfrm>
            <a:prstGeom prst="flowChartCollat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C:\MyStuff\Prezentacje\MPPLV IoT\Sources\bluemi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06" y="332656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MyStuff\Prezentacje\MPPLV IoT\Sources\cloud-foundry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926" y="5613078"/>
            <a:ext cx="696242" cy="69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MyStuff\Prezentacje\MPPLV IoT\Sources\The_OpenStack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551723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MyStuff\Prezentacje\MPPLV IoT\Sources\Cassandra-on-Softlay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5949280"/>
            <a:ext cx="167830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17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280888" y="1147319"/>
            <a:ext cx="8003990" cy="104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7419" tIns="37419" rIns="37419" bIns="37419" anchor="ctr">
            <a:spAutoFit/>
          </a:bodyPr>
          <a:lstStyle/>
          <a:p>
            <a:pPr defTabSz="336774">
              <a:spcBef>
                <a:spcPts val="1768"/>
              </a:spcBef>
              <a:defRPr sz="1800"/>
            </a:pPr>
            <a:r>
              <a:rPr sz="21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Bluemix </a:t>
            </a:r>
            <a:r>
              <a:rPr sz="21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is </a:t>
            </a:r>
            <a:r>
              <a:rPr sz="2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an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open-standard</a:t>
            </a:r>
            <a:r>
              <a:rPr sz="2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, cloud-based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platform</a:t>
            </a:r>
            <a:r>
              <a:rPr sz="2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 for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building</a:t>
            </a:r>
            <a:r>
              <a:rPr sz="2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,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managing</a:t>
            </a:r>
            <a:r>
              <a:rPr sz="2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, and </a:t>
            </a:r>
            <a:r>
              <a:rPr sz="21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running applications of all types</a:t>
            </a:r>
            <a:r>
              <a:rPr sz="21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Helvetica Neue Light"/>
              </a:rPr>
              <a:t> (web, mobile, big data, new smart devices, and so on).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0056" y="3472206"/>
            <a:ext cx="8893512" cy="3035642"/>
            <a:chOff x="350056" y="3472206"/>
            <a:chExt cx="8893512" cy="3035642"/>
          </a:xfrm>
        </p:grpSpPr>
        <p:grpSp>
          <p:nvGrpSpPr>
            <p:cNvPr id="343" name="Group 343"/>
            <p:cNvGrpSpPr/>
            <p:nvPr/>
          </p:nvGrpSpPr>
          <p:grpSpPr>
            <a:xfrm>
              <a:off x="350056" y="3472207"/>
              <a:ext cx="2745279" cy="1248450"/>
              <a:chOff x="-38018" y="389646"/>
              <a:chExt cx="3604057" cy="1775571"/>
            </a:xfrm>
          </p:grpSpPr>
          <p:sp>
            <p:nvSpPr>
              <p:cNvPr id="341" name="Shape 341"/>
              <p:cNvSpPr/>
              <p:nvPr/>
            </p:nvSpPr>
            <p:spPr>
              <a:xfrm>
                <a:off x="-37999" y="389646"/>
                <a:ext cx="360403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36774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-38018" y="523744"/>
                <a:ext cx="3299867" cy="16414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336774">
                  <a:defRPr sz="1800"/>
                </a:pPr>
                <a:r>
                  <a:rPr lang="en-US"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Go Live in Second</a:t>
                </a:r>
                <a:r>
                  <a:rPr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s</a:t>
                </a:r>
                <a:endParaRPr sz="1500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The developer can choose any language runtime or bring </a:t>
                </a:r>
                <a:r>
                  <a:rPr lang="en-US" sz="1500" dirty="0">
                    <a:latin typeface="Arial"/>
                    <a:ea typeface="Arial"/>
                    <a:cs typeface="Arial"/>
                    <a:sym typeface="Helvetica Neue Light"/>
                  </a:rPr>
                  <a:t>their</a:t>
                </a: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 own. Zero to production in one command.</a:t>
                </a:r>
              </a:p>
            </p:txBody>
          </p:sp>
        </p:grpSp>
        <p:grpSp>
          <p:nvGrpSpPr>
            <p:cNvPr id="346" name="Group 346"/>
            <p:cNvGrpSpPr/>
            <p:nvPr/>
          </p:nvGrpSpPr>
          <p:grpSpPr>
            <a:xfrm>
              <a:off x="350056" y="5035411"/>
              <a:ext cx="2745279" cy="1253931"/>
              <a:chOff x="-38017" y="389646"/>
              <a:chExt cx="3604056" cy="1783368"/>
            </a:xfrm>
          </p:grpSpPr>
          <p:sp>
            <p:nvSpPr>
              <p:cNvPr id="344" name="Shape 344"/>
              <p:cNvSpPr/>
              <p:nvPr/>
            </p:nvSpPr>
            <p:spPr>
              <a:xfrm>
                <a:off x="-37999" y="389646"/>
                <a:ext cx="360403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36774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-38017" y="531540"/>
                <a:ext cx="3373585" cy="16414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336774">
                  <a:defRPr sz="1800"/>
                </a:pPr>
                <a:r>
                  <a:rPr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DevOps</a:t>
                </a:r>
                <a:endParaRPr sz="1500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Development, monitoring, deployment, and logging tools allow the developer to run the entire application.</a:t>
                </a:r>
              </a:p>
            </p:txBody>
          </p:sp>
        </p:grpSp>
        <p:grpSp>
          <p:nvGrpSpPr>
            <p:cNvPr id="349" name="Group 349"/>
            <p:cNvGrpSpPr/>
            <p:nvPr/>
          </p:nvGrpSpPr>
          <p:grpSpPr>
            <a:xfrm>
              <a:off x="3423208" y="3472206"/>
              <a:ext cx="2745279" cy="1253931"/>
              <a:chOff x="-38017" y="389646"/>
              <a:chExt cx="3604056" cy="1783368"/>
            </a:xfrm>
          </p:grpSpPr>
          <p:sp>
            <p:nvSpPr>
              <p:cNvPr id="347" name="Shape 347"/>
              <p:cNvSpPr/>
              <p:nvPr/>
            </p:nvSpPr>
            <p:spPr>
              <a:xfrm>
                <a:off x="-37999" y="389646"/>
                <a:ext cx="360403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36774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-38017" y="531540"/>
                <a:ext cx="3604056" cy="16414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336774">
                  <a:defRPr sz="1800"/>
                </a:pPr>
                <a:r>
                  <a:rPr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APIs and Services</a:t>
                </a:r>
                <a:endParaRPr sz="1500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A catalog of IBM, third party, and open source API services allow the developer to stitch an application together in minutes.</a:t>
                </a:r>
              </a:p>
            </p:txBody>
          </p:sp>
        </p:grpSp>
        <p:grpSp>
          <p:nvGrpSpPr>
            <p:cNvPr id="352" name="Group 352"/>
            <p:cNvGrpSpPr/>
            <p:nvPr/>
          </p:nvGrpSpPr>
          <p:grpSpPr>
            <a:xfrm>
              <a:off x="6496359" y="3472206"/>
              <a:ext cx="2745279" cy="1253931"/>
              <a:chOff x="-38017" y="389646"/>
              <a:chExt cx="3604056" cy="1783368"/>
            </a:xfrm>
          </p:grpSpPr>
          <p:sp>
            <p:nvSpPr>
              <p:cNvPr id="350" name="Shape 350"/>
              <p:cNvSpPr/>
              <p:nvPr/>
            </p:nvSpPr>
            <p:spPr>
              <a:xfrm>
                <a:off x="-37999" y="389646"/>
                <a:ext cx="360403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36774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-38017" y="531540"/>
                <a:ext cx="3437714" cy="16414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336774">
                  <a:defRPr sz="1800"/>
                </a:pPr>
                <a:r>
                  <a:rPr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On-Prem Integration</a:t>
                </a:r>
                <a:endParaRPr sz="1500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Build hybrid environments. Connect to on-premise assets plus other public and private clouds.</a:t>
                </a:r>
              </a:p>
            </p:txBody>
          </p:sp>
        </p:grpSp>
        <p:grpSp>
          <p:nvGrpSpPr>
            <p:cNvPr id="355" name="Group 355"/>
            <p:cNvGrpSpPr/>
            <p:nvPr/>
          </p:nvGrpSpPr>
          <p:grpSpPr>
            <a:xfrm>
              <a:off x="6498294" y="5044341"/>
              <a:ext cx="2745274" cy="1097561"/>
              <a:chOff x="-66618" y="389646"/>
              <a:chExt cx="3604050" cy="1560975"/>
            </a:xfrm>
          </p:grpSpPr>
          <p:sp>
            <p:nvSpPr>
              <p:cNvPr id="353" name="Shape 353"/>
              <p:cNvSpPr/>
              <p:nvPr/>
            </p:nvSpPr>
            <p:spPr>
              <a:xfrm>
                <a:off x="-66606" y="389646"/>
                <a:ext cx="360403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36774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54" name="Shape 354"/>
              <p:cNvSpPr/>
              <p:nvPr/>
            </p:nvSpPr>
            <p:spPr>
              <a:xfrm>
                <a:off x="-66618" y="637441"/>
                <a:ext cx="3437714" cy="13131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336774">
                  <a:defRPr sz="1800"/>
                </a:pPr>
                <a:r>
                  <a:rPr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Flexible Pricing </a:t>
                </a:r>
                <a:endParaRPr sz="1500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Sign up in minutes. Pay as you go and subscription models offer choice and flexibility.</a:t>
                </a:r>
              </a:p>
            </p:txBody>
          </p:sp>
        </p:grpSp>
        <p:grpSp>
          <p:nvGrpSpPr>
            <p:cNvPr id="358" name="Group 358"/>
            <p:cNvGrpSpPr/>
            <p:nvPr/>
          </p:nvGrpSpPr>
          <p:grpSpPr>
            <a:xfrm>
              <a:off x="3426791" y="4430356"/>
              <a:ext cx="2745274" cy="2077492"/>
              <a:chOff x="-66618" y="-470875"/>
              <a:chExt cx="3604050" cy="2954653"/>
            </a:xfrm>
          </p:grpSpPr>
          <p:sp>
            <p:nvSpPr>
              <p:cNvPr id="356" name="Shape 356"/>
              <p:cNvSpPr/>
              <p:nvPr/>
            </p:nvSpPr>
            <p:spPr>
              <a:xfrm>
                <a:off x="-66606" y="389646"/>
                <a:ext cx="360403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336774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-66618" y="-470875"/>
                <a:ext cx="3437714" cy="29546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336774">
                  <a:defRPr sz="1800"/>
                </a:pPr>
                <a:endParaRPr sz="1500" b="1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endParaRPr sz="1500" b="1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endParaRPr sz="1500" b="1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b="1" dirty="0">
                    <a:latin typeface="Arial"/>
                    <a:ea typeface="Arial"/>
                    <a:cs typeface="Arial"/>
                    <a:sym typeface="Helvetica Neue Bold for IBM"/>
                  </a:rPr>
                  <a:t>Layered Security</a:t>
                </a:r>
                <a:endParaRPr sz="1500" dirty="0">
                  <a:latin typeface="Arial"/>
                  <a:ea typeface="Arial"/>
                  <a:cs typeface="Arial"/>
                  <a:sym typeface="Helvetica Neue Bold for IBM"/>
                </a:endParaRPr>
              </a:p>
              <a:p>
                <a:pPr defTabSz="336774">
                  <a:defRPr sz="1800"/>
                </a:pPr>
                <a:r>
                  <a:rPr sz="1500" dirty="0">
                    <a:latin typeface="Arial"/>
                    <a:ea typeface="Arial"/>
                    <a:cs typeface="Arial"/>
                    <a:sym typeface="Helvetica Neue Light"/>
                  </a:rPr>
                  <a:t>IBM secures the platform and infrastructure and provides you with the tools to secure your apps.</a:t>
                </a:r>
              </a:p>
              <a:p>
                <a:pPr defTabSz="336774">
                  <a:defRPr sz="1800"/>
                </a:pPr>
                <a:endParaRPr sz="1500" dirty="0">
                  <a:latin typeface="Arial"/>
                  <a:ea typeface="Arial"/>
                  <a:cs typeface="Arial"/>
                  <a:sym typeface="Helvetica Neue Light"/>
                </a:endParaRPr>
              </a:p>
            </p:txBody>
          </p:sp>
        </p:grpSp>
      </p:grpSp>
      <p:grpSp>
        <p:nvGrpSpPr>
          <p:cNvPr id="361" name="Group 361"/>
          <p:cNvGrpSpPr/>
          <p:nvPr/>
        </p:nvGrpSpPr>
        <p:grpSpPr>
          <a:xfrm>
            <a:off x="343068" y="2405570"/>
            <a:ext cx="845733" cy="691457"/>
            <a:chOff x="0" y="0"/>
            <a:chExt cx="1110294" cy="983404"/>
          </a:xfrm>
        </p:grpSpPr>
        <p:pic>
          <p:nvPicPr>
            <p:cNvPr id="359" name="image84.png" descr="cloudant64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294" y="187495"/>
              <a:ext cx="609707" cy="608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64" name="Group 364"/>
          <p:cNvGrpSpPr/>
          <p:nvPr/>
        </p:nvGrpSpPr>
        <p:grpSpPr>
          <a:xfrm>
            <a:off x="1180481" y="2411737"/>
            <a:ext cx="845733" cy="691457"/>
            <a:chOff x="0" y="0"/>
            <a:chExt cx="1110294" cy="983404"/>
          </a:xfrm>
        </p:grpSpPr>
        <p:pic>
          <p:nvPicPr>
            <p:cNvPr id="362" name="image87.png" descr="api_management64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2023" y="178724"/>
              <a:ext cx="608365" cy="608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3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67" name="Group 367"/>
          <p:cNvGrpSpPr/>
          <p:nvPr/>
        </p:nvGrpSpPr>
        <p:grpSpPr>
          <a:xfrm>
            <a:off x="2017894" y="2413176"/>
            <a:ext cx="845733" cy="691457"/>
            <a:chOff x="0" y="0"/>
            <a:chExt cx="1110294" cy="983404"/>
          </a:xfrm>
        </p:grpSpPr>
        <p:pic>
          <p:nvPicPr>
            <p:cNvPr id="365" name="image74.png" descr="Push64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8739" y="171602"/>
              <a:ext cx="609705" cy="60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70" name="Group 370"/>
          <p:cNvGrpSpPr/>
          <p:nvPr/>
        </p:nvGrpSpPr>
        <p:grpSpPr>
          <a:xfrm>
            <a:off x="2855307" y="2405570"/>
            <a:ext cx="845733" cy="691457"/>
            <a:chOff x="0" y="0"/>
            <a:chExt cx="1110294" cy="983404"/>
          </a:xfrm>
        </p:grpSpPr>
        <p:pic>
          <p:nvPicPr>
            <p:cNvPr id="368" name="image75.png" descr="mqa_64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1378" y="212983"/>
              <a:ext cx="609705" cy="60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9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73" name="Group 373"/>
          <p:cNvGrpSpPr/>
          <p:nvPr/>
        </p:nvGrpSpPr>
        <p:grpSpPr>
          <a:xfrm>
            <a:off x="3692720" y="2405570"/>
            <a:ext cx="845733" cy="691457"/>
            <a:chOff x="0" y="0"/>
            <a:chExt cx="1110294" cy="983404"/>
          </a:xfrm>
        </p:grpSpPr>
        <p:pic>
          <p:nvPicPr>
            <p:cNvPr id="371" name="image76.png" descr="twilio64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39243" y="182460"/>
              <a:ext cx="608908" cy="608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hexagongreen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76" name="Group 376"/>
          <p:cNvGrpSpPr/>
          <p:nvPr/>
        </p:nvGrpSpPr>
        <p:grpSpPr>
          <a:xfrm>
            <a:off x="4530134" y="2405570"/>
            <a:ext cx="845733" cy="691457"/>
            <a:chOff x="0" y="0"/>
            <a:chExt cx="1110294" cy="983404"/>
          </a:xfrm>
        </p:grpSpPr>
        <p:pic>
          <p:nvPicPr>
            <p:cNvPr id="374" name="image73.png" descr="Data64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3760" y="205508"/>
              <a:ext cx="543019" cy="543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79" name="Group 379"/>
          <p:cNvGrpSpPr/>
          <p:nvPr/>
        </p:nvGrpSpPr>
        <p:grpSpPr>
          <a:xfrm>
            <a:off x="5367547" y="2405570"/>
            <a:ext cx="845733" cy="691457"/>
            <a:chOff x="0" y="0"/>
            <a:chExt cx="1110294" cy="983404"/>
          </a:xfrm>
        </p:grpSpPr>
        <p:pic>
          <p:nvPicPr>
            <p:cNvPr id="377" name="image86.png" descr="watson64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42580" y="173734"/>
              <a:ext cx="609705" cy="60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82" name="Group 382"/>
          <p:cNvGrpSpPr/>
          <p:nvPr/>
        </p:nvGrpSpPr>
        <p:grpSpPr>
          <a:xfrm>
            <a:off x="6204960" y="2393156"/>
            <a:ext cx="845733" cy="691457"/>
            <a:chOff x="0" y="0"/>
            <a:chExt cx="1110294" cy="983404"/>
          </a:xfrm>
        </p:grpSpPr>
        <p:pic>
          <p:nvPicPr>
            <p:cNvPr id="380" name="image93.png" descr="agile64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34580" y="178696"/>
              <a:ext cx="609705" cy="60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85" name="Group 385"/>
          <p:cNvGrpSpPr/>
          <p:nvPr/>
        </p:nvGrpSpPr>
        <p:grpSpPr>
          <a:xfrm>
            <a:off x="7879786" y="2393156"/>
            <a:ext cx="845733" cy="691457"/>
            <a:chOff x="0" y="0"/>
            <a:chExt cx="1110294" cy="983404"/>
          </a:xfrm>
        </p:grpSpPr>
        <p:pic>
          <p:nvPicPr>
            <p:cNvPr id="383" name="image65.png" descr="AppScan_64x64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8019" y="170753"/>
              <a:ext cx="609705" cy="60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88" name="Group 388"/>
          <p:cNvGrpSpPr/>
          <p:nvPr/>
        </p:nvGrpSpPr>
        <p:grpSpPr>
          <a:xfrm>
            <a:off x="7042373" y="2393156"/>
            <a:ext cx="845733" cy="691457"/>
            <a:chOff x="0" y="0"/>
            <a:chExt cx="1110294" cy="983404"/>
          </a:xfrm>
        </p:grpSpPr>
        <p:pic>
          <p:nvPicPr>
            <p:cNvPr id="386" name="image78.png"/>
            <p:cNvPicPr/>
            <p:nvPr/>
          </p:nvPicPr>
          <p:blipFill>
            <a:blip r:embed="rId14">
              <a:extLst/>
            </a:blip>
            <a:srcRect/>
            <a:stretch>
              <a:fillRect/>
            </a:stretch>
          </p:blipFill>
          <p:spPr>
            <a:xfrm>
              <a:off x="220607" y="247575"/>
              <a:ext cx="612519" cy="495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hexagongreen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grpSp>
        <p:nvGrpSpPr>
          <p:cNvPr id="391" name="Group 391"/>
          <p:cNvGrpSpPr/>
          <p:nvPr/>
        </p:nvGrpSpPr>
        <p:grpSpPr>
          <a:xfrm>
            <a:off x="8717199" y="2393156"/>
            <a:ext cx="845733" cy="691457"/>
            <a:chOff x="0" y="0"/>
            <a:chExt cx="1110294" cy="983404"/>
          </a:xfrm>
        </p:grpSpPr>
        <p:pic>
          <p:nvPicPr>
            <p:cNvPr id="389" name="image71.png" descr="datacache64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76932" y="215619"/>
              <a:ext cx="531031" cy="531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0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stA="20000" endPos="40000" dir="5400000" sy="-100000" algn="bl" rotWithShape="0"/>
            </a:effectLst>
          </p:spPr>
        </p:pic>
      </p:grpSp>
      <p:sp>
        <p:nvSpPr>
          <p:cNvPr id="2" name="TextBox 1"/>
          <p:cNvSpPr txBox="1"/>
          <p:nvPr/>
        </p:nvSpPr>
        <p:spPr>
          <a:xfrm>
            <a:off x="114331" y="6317584"/>
            <a:ext cx="274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i="1" dirty="0" err="1">
                <a:latin typeface="Arial"/>
                <a:ea typeface="Arial"/>
                <a:cs typeface="Arial"/>
              </a:rPr>
              <a:t>Slide</a:t>
            </a:r>
            <a:r>
              <a:rPr lang="pl-PL" sz="1400" i="1" dirty="0">
                <a:latin typeface="Arial"/>
                <a:ea typeface="Arial"/>
                <a:cs typeface="Arial"/>
              </a:rPr>
              <a:t> </a:t>
            </a:r>
            <a:r>
              <a:rPr lang="pl-PL" sz="1400" i="1" dirty="0" err="1">
                <a:latin typeface="Arial"/>
                <a:ea typeface="Arial"/>
                <a:cs typeface="Arial"/>
              </a:rPr>
              <a:t>taken</a:t>
            </a:r>
            <a:r>
              <a:rPr lang="pl-PL" sz="1400" i="1" dirty="0">
                <a:latin typeface="Arial"/>
                <a:ea typeface="Arial"/>
                <a:cs typeface="Arial"/>
              </a:rPr>
              <a:t> from </a:t>
            </a:r>
            <a:r>
              <a:rPr lang="pl-PL" sz="1400" i="1" dirty="0" smtClean="0">
                <a:latin typeface="Arial"/>
                <a:ea typeface="Arial"/>
                <a:cs typeface="Arial"/>
                <a:hlinkClick r:id="rId16"/>
              </a:rPr>
              <a:t>slideshare.net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180269939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 animBg="1"/>
      <p:bldP spid="361" grpId="0" animBg="1" advAuto="0"/>
      <p:bldP spid="364" grpId="0" animBg="1" advAuto="0"/>
      <p:bldP spid="367" grpId="0" animBg="1" advAuto="0"/>
      <p:bldP spid="370" grpId="0" animBg="1" advAuto="0"/>
      <p:bldP spid="373" grpId="0" animBg="1" advAuto="0"/>
      <p:bldP spid="376" grpId="0" animBg="1" advAuto="0"/>
      <p:bldP spid="379" grpId="0" animBg="1" advAuto="0"/>
      <p:bldP spid="382" grpId="0" animBg="1" advAuto="0"/>
      <p:bldP spid="385" grpId="0" animBg="1" advAuto="0"/>
      <p:bldP spid="388" grpId="0" animBg="1" advAuto="0"/>
      <p:bldP spid="391" grpId="0" animBg="1" advAuto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297697" y="1018872"/>
            <a:ext cx="8960383" cy="1518047"/>
          </a:xfrm>
          <a:prstGeom prst="rect">
            <a:avLst/>
          </a:prstGeom>
        </p:spPr>
        <p:txBody>
          <a:bodyPr anchor="t"/>
          <a:lstStyle/>
          <a:p>
            <a:pPr lvl="0" algn="l">
              <a:defRPr sz="1800" b="0"/>
            </a:pPr>
            <a:r>
              <a:rPr sz="2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Create apps quickly </a:t>
            </a:r>
            <a:r>
              <a:rPr sz="2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with</a:t>
            </a:r>
            <a:r>
              <a:rPr lang="pl-PL" sz="2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/>
            </a:r>
            <a:br>
              <a:rPr lang="pl-PL" sz="2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</a:br>
            <a:r>
              <a:rPr sz="2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prebuilt </a:t>
            </a:r>
            <a:r>
              <a:rPr sz="2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services</a:t>
            </a:r>
          </a:p>
        </p:txBody>
      </p:sp>
      <p:sp>
        <p:nvSpPr>
          <p:cNvPr id="474" name="Shape 4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22</a:t>
            </a:fld>
            <a:endParaRPr>
              <a:solidFill>
                <a:srgbClr val="A6AAA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3604" y="2141582"/>
            <a:ext cx="4002699" cy="3422650"/>
            <a:chOff x="323604" y="2141582"/>
            <a:chExt cx="4002699" cy="3422650"/>
          </a:xfrm>
        </p:grpSpPr>
        <p:sp>
          <p:nvSpPr>
            <p:cNvPr id="475" name="Shape 475"/>
            <p:cNvSpPr/>
            <p:nvPr/>
          </p:nvSpPr>
          <p:spPr>
            <a:xfrm>
              <a:off x="410668" y="2490533"/>
              <a:ext cx="3390387" cy="589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887" tIns="47887" rIns="47887" bIns="47887">
              <a:spAutoFit/>
            </a:bodyPr>
            <a:lstStyle>
              <a:lvl1pPr marL="271638" indent="-271638" algn="l">
                <a:spcBef>
                  <a:spcPts val="4200"/>
                </a:spcBef>
                <a:buSzPct val="75000"/>
                <a:buChar char="•"/>
                <a:defRPr sz="2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600" dirty="0">
                  <a:latin typeface="Arial"/>
                  <a:ea typeface="Arial"/>
                  <a:cs typeface="Arial"/>
                </a:rPr>
                <a:t>Runtimes, services, and tooling up to you</a:t>
              </a:r>
            </a:p>
          </p:txBody>
        </p:sp>
        <p:sp>
          <p:nvSpPr>
            <p:cNvPr id="476" name="Shape 476"/>
            <p:cNvSpPr/>
            <p:nvPr/>
          </p:nvSpPr>
          <p:spPr>
            <a:xfrm>
              <a:off x="323604" y="2141582"/>
              <a:ext cx="835165" cy="3877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647700">
                <a:lnSpc>
                  <a:spcPct val="119999"/>
                </a:lnSpc>
                <a:spcBef>
                  <a:spcPts val="4000"/>
                </a:spcBef>
                <a:defRPr sz="2800" b="1">
                  <a:solidFill>
                    <a:srgbClr val="1796B3"/>
                  </a:solidFill>
                  <a:latin typeface="Helvetica Neue Bold for IBM"/>
                  <a:ea typeface="Helvetica Neue Bold for IBM"/>
                  <a:cs typeface="Helvetica Neue Bold for IBM"/>
                  <a:sym typeface="Helvetica Neue Bold for IBM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100" dirty="0">
                  <a:latin typeface="Arial"/>
                  <a:ea typeface="Arial"/>
                  <a:cs typeface="Arial"/>
                </a:rPr>
                <a:t>Choice</a:t>
              </a:r>
            </a:p>
          </p:txBody>
        </p:sp>
        <p:sp>
          <p:nvSpPr>
            <p:cNvPr id="477" name="Shape 477"/>
            <p:cNvSpPr/>
            <p:nvPr/>
          </p:nvSpPr>
          <p:spPr>
            <a:xfrm>
              <a:off x="323604" y="3154916"/>
              <a:ext cx="4002699" cy="3877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647700">
                <a:lnSpc>
                  <a:spcPct val="119999"/>
                </a:lnSpc>
                <a:spcBef>
                  <a:spcPts val="4000"/>
                </a:spcBef>
                <a:defRPr sz="2800" b="1">
                  <a:solidFill>
                    <a:srgbClr val="1796B3"/>
                  </a:solidFill>
                  <a:latin typeface="Helvetica Neue Bold for IBM"/>
                  <a:ea typeface="Helvetica Neue Bold for IBM"/>
                  <a:cs typeface="Helvetica Neue Bold for IBM"/>
                  <a:sym typeface="Helvetica Neue Bold for IBM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100" dirty="0">
                  <a:latin typeface="Arial"/>
                  <a:ea typeface="Arial"/>
                  <a:cs typeface="Arial"/>
                </a:rPr>
                <a:t>Industry Leading IBM Capabilities</a:t>
              </a:r>
            </a:p>
          </p:txBody>
        </p:sp>
        <p:sp>
          <p:nvSpPr>
            <p:cNvPr id="478" name="Shape 478"/>
            <p:cNvSpPr/>
            <p:nvPr/>
          </p:nvSpPr>
          <p:spPr>
            <a:xfrm>
              <a:off x="410668" y="3479615"/>
              <a:ext cx="3193972" cy="58915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887" tIns="47887" rIns="47887" bIns="47887">
              <a:spAutoFit/>
            </a:bodyPr>
            <a:lstStyle>
              <a:lvl1pPr marL="271638" indent="-271638" algn="l">
                <a:spcBef>
                  <a:spcPts val="4200"/>
                </a:spcBef>
                <a:buSzPct val="75000"/>
                <a:buChar char="•"/>
                <a:defRPr sz="2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600" dirty="0">
                  <a:latin typeface="Arial"/>
                  <a:ea typeface="Arial"/>
                  <a:cs typeface="Arial"/>
                </a:rPr>
                <a:t>Services leveraging the depth of IBM software</a:t>
              </a:r>
            </a:p>
          </p:txBody>
        </p:sp>
        <p:sp>
          <p:nvSpPr>
            <p:cNvPr id="479" name="Shape 479"/>
            <p:cNvSpPr/>
            <p:nvPr/>
          </p:nvSpPr>
          <p:spPr>
            <a:xfrm>
              <a:off x="410668" y="4077329"/>
              <a:ext cx="3908511" cy="3429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887" tIns="47887" rIns="47887" bIns="47887">
              <a:spAutoFit/>
            </a:bodyPr>
            <a:lstStyle>
              <a:lvl1pPr marL="271638" indent="-271638" algn="l">
                <a:spcBef>
                  <a:spcPts val="4200"/>
                </a:spcBef>
                <a:buSzPct val="75000"/>
                <a:buChar char="•"/>
                <a:defRPr sz="2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600" dirty="0">
                  <a:latin typeface="Arial"/>
                  <a:ea typeface="Arial"/>
                  <a:cs typeface="Arial"/>
                </a:rPr>
                <a:t>Full range of capabilities</a:t>
              </a:r>
            </a:p>
          </p:txBody>
        </p:sp>
        <p:sp>
          <p:nvSpPr>
            <p:cNvPr id="480" name="Shape 480"/>
            <p:cNvSpPr/>
            <p:nvPr/>
          </p:nvSpPr>
          <p:spPr>
            <a:xfrm>
              <a:off x="323604" y="4513702"/>
              <a:ext cx="1716817" cy="3877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 defTabSz="647700">
                <a:lnSpc>
                  <a:spcPct val="119999"/>
                </a:lnSpc>
                <a:spcBef>
                  <a:spcPts val="4000"/>
                </a:spcBef>
                <a:defRPr sz="2800" b="1">
                  <a:solidFill>
                    <a:srgbClr val="1796B3"/>
                  </a:solidFill>
                  <a:latin typeface="Helvetica Neue Bold for IBM"/>
                  <a:ea typeface="Helvetica Neue Bold for IBM"/>
                  <a:cs typeface="Helvetica Neue Bold for IBM"/>
                  <a:sym typeface="Helvetica Neue Bold for IBM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100" dirty="0">
                  <a:latin typeface="Arial"/>
                  <a:ea typeface="Arial"/>
                  <a:cs typeface="Arial"/>
                </a:rPr>
                <a:t>Completeness</a:t>
              </a:r>
            </a:p>
          </p:txBody>
        </p:sp>
        <p:sp>
          <p:nvSpPr>
            <p:cNvPr id="481" name="Shape 481"/>
            <p:cNvSpPr/>
            <p:nvPr/>
          </p:nvSpPr>
          <p:spPr>
            <a:xfrm>
              <a:off x="410668" y="4856260"/>
              <a:ext cx="3908511" cy="3429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887" tIns="47887" rIns="47887" bIns="47887">
              <a:spAutoFit/>
            </a:bodyPr>
            <a:lstStyle>
              <a:lvl1pPr marL="271638" indent="-271638" algn="l">
                <a:spcBef>
                  <a:spcPts val="4200"/>
                </a:spcBef>
                <a:buSzPct val="75000"/>
                <a:buChar char="•"/>
                <a:defRPr sz="2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600" dirty="0">
                  <a:latin typeface="Arial"/>
                  <a:ea typeface="Arial"/>
                  <a:cs typeface="Arial"/>
                </a:rPr>
                <a:t>Open source platform and services</a:t>
              </a:r>
            </a:p>
          </p:txBody>
        </p:sp>
        <p:sp>
          <p:nvSpPr>
            <p:cNvPr id="482" name="Shape 482"/>
            <p:cNvSpPr/>
            <p:nvPr/>
          </p:nvSpPr>
          <p:spPr>
            <a:xfrm>
              <a:off x="410668" y="5221301"/>
              <a:ext cx="3908511" cy="3429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7887" tIns="47887" rIns="47887" bIns="47887">
              <a:spAutoFit/>
            </a:bodyPr>
            <a:lstStyle>
              <a:lvl1pPr marL="271638" indent="-271638" algn="l">
                <a:spcBef>
                  <a:spcPts val="4200"/>
                </a:spcBef>
                <a:buSzPct val="75000"/>
                <a:buChar char="•"/>
                <a:defRPr sz="22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600" dirty="0">
                  <a:latin typeface="Arial"/>
                  <a:ea typeface="Arial"/>
                  <a:cs typeface="Arial"/>
                </a:rPr>
                <a:t>Third party to enable key use cases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72644" y="677556"/>
            <a:ext cx="5304483" cy="5868886"/>
            <a:chOff x="4172644" y="677556"/>
            <a:chExt cx="5304483" cy="5868886"/>
          </a:xfrm>
        </p:grpSpPr>
        <p:grpSp>
          <p:nvGrpSpPr>
            <p:cNvPr id="580" name="Group 580"/>
            <p:cNvGrpSpPr/>
            <p:nvPr/>
          </p:nvGrpSpPr>
          <p:grpSpPr>
            <a:xfrm>
              <a:off x="7386933" y="5911441"/>
              <a:ext cx="782505" cy="635001"/>
              <a:chOff x="0" y="0"/>
              <a:chExt cx="1027287" cy="903112"/>
            </a:xfrm>
          </p:grpSpPr>
          <p:pic>
            <p:nvPicPr>
              <p:cNvPr id="578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9" name="image92.png" descr="WebIDE64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06410" y="82389"/>
                <a:ext cx="609705" cy="6084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5" name="Group 485"/>
            <p:cNvGrpSpPr/>
            <p:nvPr/>
          </p:nvGrpSpPr>
          <p:grpSpPr>
            <a:xfrm>
              <a:off x="6735132" y="5559815"/>
              <a:ext cx="782505" cy="635001"/>
              <a:chOff x="0" y="0"/>
              <a:chExt cx="1027287" cy="903112"/>
            </a:xfrm>
          </p:grpSpPr>
          <p:pic>
            <p:nvPicPr>
              <p:cNvPr id="483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4" name="image38.png" descr="JazzHub-identifier_64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49280" y="177453"/>
                <a:ext cx="538255" cy="5371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8" name="Group 488"/>
            <p:cNvGrpSpPr/>
            <p:nvPr/>
          </p:nvGrpSpPr>
          <p:grpSpPr>
            <a:xfrm>
              <a:off x="8014655" y="3476319"/>
              <a:ext cx="782508" cy="636589"/>
              <a:chOff x="0" y="0"/>
              <a:chExt cx="1027290" cy="905370"/>
            </a:xfrm>
          </p:grpSpPr>
          <p:pic>
            <p:nvPicPr>
              <p:cNvPr id="486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5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7" name="image63.png" descr="MAM64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88975" y="192192"/>
                <a:ext cx="490623" cy="490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1" name="Group 491"/>
            <p:cNvGrpSpPr/>
            <p:nvPr/>
          </p:nvGrpSpPr>
          <p:grpSpPr>
            <a:xfrm>
              <a:off x="7376614" y="3812871"/>
              <a:ext cx="782505" cy="635001"/>
              <a:chOff x="0" y="0"/>
              <a:chExt cx="1027287" cy="903112"/>
            </a:xfrm>
          </p:grpSpPr>
          <p:pic>
            <p:nvPicPr>
              <p:cNvPr id="489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0" name="image64.png" descr="CloudOE%20SSO%2064x64%20copy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14349" y="120414"/>
                <a:ext cx="609705" cy="60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4" name="Group 494"/>
            <p:cNvGrpSpPr/>
            <p:nvPr/>
          </p:nvGrpSpPr>
          <p:grpSpPr>
            <a:xfrm>
              <a:off x="7380054" y="4498671"/>
              <a:ext cx="782505" cy="636589"/>
              <a:chOff x="0" y="0"/>
              <a:chExt cx="1027287" cy="905370"/>
            </a:xfrm>
          </p:grpSpPr>
          <p:pic>
            <p:nvPicPr>
              <p:cNvPr id="492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3" name="image65.png" descr="AppScan_64x64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206410" y="141364"/>
                <a:ext cx="609705" cy="6099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7" name="Group 497"/>
            <p:cNvGrpSpPr/>
            <p:nvPr/>
          </p:nvGrpSpPr>
          <p:grpSpPr>
            <a:xfrm>
              <a:off x="7374893" y="3119134"/>
              <a:ext cx="782508" cy="636588"/>
              <a:chOff x="0" y="0"/>
              <a:chExt cx="1027290" cy="905367"/>
            </a:xfrm>
          </p:grpSpPr>
          <p:pic>
            <p:nvPicPr>
              <p:cNvPr id="495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6" name="image66.png" descr="rapidapps_identifier_64x64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61983" y="193780"/>
                <a:ext cx="514440" cy="514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0" name="Group 500"/>
            <p:cNvGrpSpPr/>
            <p:nvPr/>
          </p:nvGrpSpPr>
          <p:grpSpPr>
            <a:xfrm>
              <a:off x="8694619" y="5877215"/>
              <a:ext cx="782508" cy="635001"/>
              <a:chOff x="0" y="0"/>
              <a:chExt cx="1027290" cy="903112"/>
            </a:xfrm>
          </p:grpSpPr>
          <p:pic>
            <p:nvPicPr>
              <p:cNvPr id="498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9" name="image67.png" descr="ODM-Cloud-OE-64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22288" y="186960"/>
                <a:ext cx="525555" cy="5244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3" name="Group 503"/>
            <p:cNvGrpSpPr/>
            <p:nvPr/>
          </p:nvGrpSpPr>
          <p:grpSpPr>
            <a:xfrm>
              <a:off x="6093649" y="3809695"/>
              <a:ext cx="782505" cy="636589"/>
              <a:chOff x="0" y="0"/>
              <a:chExt cx="1027287" cy="905370"/>
            </a:xfrm>
          </p:grpSpPr>
          <p:pic>
            <p:nvPicPr>
              <p:cNvPr id="501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2" name="image68.png" descr="64x64"/>
              <p:cNvPicPr/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52455" y="133422"/>
                <a:ext cx="562072" cy="5622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6" name="Group 506"/>
            <p:cNvGrpSpPr/>
            <p:nvPr/>
          </p:nvGrpSpPr>
          <p:grpSpPr>
            <a:xfrm>
              <a:off x="6719653" y="4151008"/>
              <a:ext cx="791105" cy="642938"/>
              <a:chOff x="0" y="0"/>
              <a:chExt cx="1038577" cy="914399"/>
            </a:xfrm>
          </p:grpSpPr>
          <p:pic>
            <p:nvPicPr>
              <p:cNvPr id="504" name="image69.png" descr="C:\Users\Bryan\Desktop\grey rect.png"/>
              <p:cNvPicPr/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1038578" cy="914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5" name="image70.png" descr="sessioncacheservice64"/>
              <p:cNvPicPr/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255674" y="187324"/>
                <a:ext cx="524054" cy="523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9" name="Group 509"/>
            <p:cNvGrpSpPr/>
            <p:nvPr/>
          </p:nvGrpSpPr>
          <p:grpSpPr>
            <a:xfrm>
              <a:off x="6097090" y="4506606"/>
              <a:ext cx="794544" cy="646113"/>
              <a:chOff x="0" y="0"/>
              <a:chExt cx="1043093" cy="918915"/>
            </a:xfrm>
          </p:grpSpPr>
          <p:pic>
            <p:nvPicPr>
              <p:cNvPr id="507" name="image69.png" descr="C:\Users\Bryan\Desktop\grey rect.png"/>
              <p:cNvPicPr/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0" y="0"/>
                <a:ext cx="1043094" cy="9189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8" name="image71.png" descr="datacache64"/>
              <p:cNvPicPr/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262353" y="180303"/>
                <a:ext cx="531030" cy="5314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12" name="Group 512"/>
            <p:cNvGrpSpPr/>
            <p:nvPr/>
          </p:nvGrpSpPr>
          <p:grpSpPr>
            <a:xfrm>
              <a:off x="4817563" y="4485971"/>
              <a:ext cx="782505" cy="635001"/>
              <a:chOff x="0" y="0"/>
              <a:chExt cx="1027287" cy="903112"/>
            </a:xfrm>
          </p:grpSpPr>
          <p:pic>
            <p:nvPicPr>
              <p:cNvPr id="510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1" name="image72.png" descr="autoscaling64"/>
              <p:cNvPicPr/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66715" y="83973"/>
                <a:ext cx="695445" cy="6939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13" name="Shape 513"/>
            <p:cNvSpPr/>
            <p:nvPr/>
          </p:nvSpPr>
          <p:spPr>
            <a:xfrm>
              <a:off x="8204885" y="4317696"/>
              <a:ext cx="708555" cy="3142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3677" tIns="33677" rIns="33677" bIns="33677">
              <a:spAutoFit/>
            </a:bodyPr>
            <a:lstStyle>
              <a:lvl1pPr defTabSz="641350">
                <a:defRPr sz="11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800" dirty="0">
                  <a:latin typeface="Arial"/>
                  <a:ea typeface="Arial"/>
                  <a:cs typeface="Arial"/>
                </a:rPr>
                <a:t>Security Services</a:t>
              </a:r>
            </a:p>
          </p:txBody>
        </p:sp>
        <p:sp>
          <p:nvSpPr>
            <p:cNvPr id="514" name="Shape 514"/>
            <p:cNvSpPr/>
            <p:nvPr/>
          </p:nvSpPr>
          <p:spPr>
            <a:xfrm>
              <a:off x="5612597" y="4246257"/>
              <a:ext cx="708555" cy="4373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3677" tIns="33677" rIns="33677" bIns="33677">
              <a:spAutoFit/>
            </a:bodyPr>
            <a:lstStyle>
              <a:lvl1pPr defTabSz="641350">
                <a:defRPr sz="11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800" dirty="0">
                  <a:latin typeface="Arial"/>
                  <a:ea typeface="Arial"/>
                  <a:cs typeface="Arial"/>
                </a:rPr>
                <a:t>Web and application services</a:t>
              </a:r>
            </a:p>
          </p:txBody>
        </p:sp>
        <p:grpSp>
          <p:nvGrpSpPr>
            <p:cNvPr id="517" name="Group 517"/>
            <p:cNvGrpSpPr/>
            <p:nvPr/>
          </p:nvGrpSpPr>
          <p:grpSpPr>
            <a:xfrm>
              <a:off x="7383493" y="2414282"/>
              <a:ext cx="782505" cy="635001"/>
              <a:chOff x="0" y="0"/>
              <a:chExt cx="1027287" cy="903112"/>
            </a:xfrm>
          </p:grpSpPr>
          <p:pic>
            <p:nvPicPr>
              <p:cNvPr id="515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6" name="image39.png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257218" y="182206"/>
                <a:ext cx="527141" cy="5181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18" name="Shape 518"/>
            <p:cNvSpPr/>
            <p:nvPr/>
          </p:nvSpPr>
          <p:spPr>
            <a:xfrm>
              <a:off x="6908741" y="2147582"/>
              <a:ext cx="708555" cy="4373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3677" tIns="33677" rIns="33677" bIns="33677">
              <a:spAutoFit/>
            </a:bodyPr>
            <a:lstStyle/>
            <a:p>
              <a:pPr defTabSz="472418">
                <a:defRPr sz="1800"/>
              </a:pPr>
              <a:r>
                <a:rPr sz="800" dirty="0">
                  <a:latin typeface="Arial"/>
                  <a:ea typeface="Arial"/>
                  <a:cs typeface="Arial"/>
                  <a:sym typeface="Helvetica Neue Light"/>
                </a:rPr>
                <a:t>Cloud</a:t>
              </a:r>
              <a:endParaRPr dirty="0">
                <a:latin typeface="Arial"/>
                <a:ea typeface="Arial"/>
                <a:cs typeface="Arial"/>
                <a:sym typeface="Helvetica Neue Light"/>
              </a:endParaRPr>
            </a:p>
            <a:p>
              <a:pPr defTabSz="472418">
                <a:defRPr sz="1800"/>
              </a:pPr>
              <a:r>
                <a:rPr sz="800" dirty="0">
                  <a:latin typeface="Arial"/>
                  <a:ea typeface="Arial"/>
                  <a:cs typeface="Arial"/>
                  <a:sym typeface="Helvetica Neue Light"/>
                </a:rPr>
                <a:t>Integration Services</a:t>
              </a:r>
            </a:p>
          </p:txBody>
        </p:sp>
        <p:grpSp>
          <p:nvGrpSpPr>
            <p:cNvPr id="521" name="Group 521"/>
            <p:cNvGrpSpPr/>
            <p:nvPr/>
          </p:nvGrpSpPr>
          <p:grpSpPr>
            <a:xfrm>
              <a:off x="8016376" y="2071384"/>
              <a:ext cx="782505" cy="636588"/>
              <a:chOff x="0" y="0"/>
              <a:chExt cx="1027287" cy="905367"/>
            </a:xfrm>
          </p:grpSpPr>
          <p:pic>
            <p:nvPicPr>
              <p:cNvPr id="519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0" name="image73.png" descr="Data64"/>
              <p:cNvPicPr/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242929" y="181073"/>
                <a:ext cx="543018" cy="543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24" name="Group 524"/>
            <p:cNvGrpSpPr/>
            <p:nvPr/>
          </p:nvGrpSpPr>
          <p:grpSpPr>
            <a:xfrm>
              <a:off x="8011217" y="677556"/>
              <a:ext cx="782505" cy="635001"/>
              <a:chOff x="0" y="0"/>
              <a:chExt cx="1027287" cy="903112"/>
            </a:xfrm>
          </p:grpSpPr>
          <p:pic>
            <p:nvPicPr>
              <p:cNvPr id="522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3" name="image74.png" descr="Push64"/>
              <p:cNvPicPr/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214349" y="156856"/>
                <a:ext cx="609705" cy="6084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27" name="Group 527"/>
            <p:cNvGrpSpPr/>
            <p:nvPr/>
          </p:nvGrpSpPr>
          <p:grpSpPr>
            <a:xfrm>
              <a:off x="7386933" y="1714195"/>
              <a:ext cx="782505" cy="636589"/>
              <a:chOff x="0" y="0"/>
              <a:chExt cx="1027287" cy="905370"/>
            </a:xfrm>
          </p:grpSpPr>
          <p:pic>
            <p:nvPicPr>
              <p:cNvPr id="525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6" name="image75.png" descr="mqa_64"/>
              <p:cNvPicPr/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222287" y="174720"/>
                <a:ext cx="609706" cy="6099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28" name="Shape 528"/>
            <p:cNvSpPr/>
            <p:nvPr/>
          </p:nvSpPr>
          <p:spPr>
            <a:xfrm>
              <a:off x="7556813" y="1204608"/>
              <a:ext cx="708555" cy="3142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3677" tIns="33677" rIns="33677" bIns="33677">
              <a:spAutoFit/>
            </a:bodyPr>
            <a:lstStyle>
              <a:lvl1pPr defTabSz="641350">
                <a:defRPr sz="11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800" dirty="0">
                  <a:latin typeface="Arial"/>
                  <a:ea typeface="Arial"/>
                  <a:cs typeface="Arial"/>
                </a:rPr>
                <a:t>Mobile Services</a:t>
              </a:r>
            </a:p>
          </p:txBody>
        </p:sp>
        <p:grpSp>
          <p:nvGrpSpPr>
            <p:cNvPr id="531" name="Group 531"/>
            <p:cNvGrpSpPr/>
            <p:nvPr/>
          </p:nvGrpSpPr>
          <p:grpSpPr>
            <a:xfrm>
              <a:off x="8021533" y="1369709"/>
              <a:ext cx="779067" cy="631826"/>
              <a:chOff x="0" y="0"/>
              <a:chExt cx="1022774" cy="898596"/>
            </a:xfrm>
          </p:grpSpPr>
          <p:pic>
            <p:nvPicPr>
              <p:cNvPr id="529" name="image76.png" descr="twilio64"/>
              <p:cNvPicPr/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220411" y="156897"/>
                <a:ext cx="608909" cy="6085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0" name="image77.png" descr="C:\Users\Bryan\Desktop\green rect.png"/>
              <p:cNvPicPr/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0" y="0"/>
                <a:ext cx="1022775" cy="8985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34" name="Group 534"/>
            <p:cNvGrpSpPr/>
            <p:nvPr/>
          </p:nvGrpSpPr>
          <p:grpSpPr>
            <a:xfrm>
              <a:off x="8652698" y="1018872"/>
              <a:ext cx="768747" cy="627063"/>
              <a:chOff x="0" y="0"/>
              <a:chExt cx="1009225" cy="891822"/>
            </a:xfrm>
          </p:grpSpPr>
          <p:pic>
            <p:nvPicPr>
              <p:cNvPr id="532" name="image78.png"/>
              <p:cNvPicPr/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192006" y="198712"/>
                <a:ext cx="612519" cy="49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3" name="image77.png" descr="C:\Users\Bryan\Desktop\green rect.png"/>
              <p:cNvPicPr/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0" y="0"/>
                <a:ext cx="1009226" cy="891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37" name="Group 537"/>
            <p:cNvGrpSpPr/>
            <p:nvPr/>
          </p:nvGrpSpPr>
          <p:grpSpPr>
            <a:xfrm>
              <a:off x="6736852" y="2760359"/>
              <a:ext cx="780785" cy="635001"/>
              <a:chOff x="0" y="0"/>
              <a:chExt cx="1025029" cy="903112"/>
            </a:xfrm>
          </p:grpSpPr>
          <p:pic>
            <p:nvPicPr>
              <p:cNvPr id="535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5030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6" name="image79.png" descr="BLU_AfC_64"/>
              <p:cNvPicPr/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229720" y="160025"/>
                <a:ext cx="579848" cy="5798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40" name="Group 540"/>
            <p:cNvGrpSpPr/>
            <p:nvPr/>
          </p:nvGrpSpPr>
          <p:grpSpPr>
            <a:xfrm>
              <a:off x="6100528" y="2392058"/>
              <a:ext cx="782505" cy="636588"/>
              <a:chOff x="0" y="0"/>
              <a:chExt cx="1027287" cy="905367"/>
            </a:xfrm>
          </p:grpSpPr>
          <p:pic>
            <p:nvPicPr>
              <p:cNvPr id="538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9" name="image80.png" descr="bi64"/>
              <p:cNvPicPr/>
              <p:nvPr/>
            </p:nvPicPr>
            <p:blipFill>
              <a:blip r:embed="rId24">
                <a:extLst/>
              </a:blip>
              <a:stretch>
                <a:fillRect/>
              </a:stretch>
            </p:blipFill>
            <p:spPr>
              <a:xfrm>
                <a:off x="241341" y="176308"/>
                <a:ext cx="543018" cy="543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43" name="Group 543"/>
            <p:cNvGrpSpPr/>
            <p:nvPr/>
          </p:nvGrpSpPr>
          <p:grpSpPr>
            <a:xfrm>
              <a:off x="4172644" y="4851837"/>
              <a:ext cx="782505" cy="636589"/>
              <a:chOff x="0" y="0"/>
              <a:chExt cx="1027287" cy="905370"/>
            </a:xfrm>
          </p:grpSpPr>
          <p:pic>
            <p:nvPicPr>
              <p:cNvPr id="541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2" name="image81.png" descr="timeseries64"/>
              <p:cNvPicPr/>
              <p:nvPr/>
            </p:nvPicPr>
            <p:blipFill>
              <a:blip r:embed="rId25">
                <a:extLst/>
              </a:blip>
              <a:stretch>
                <a:fillRect/>
              </a:stretch>
            </p:blipFill>
            <p:spPr>
              <a:xfrm>
                <a:off x="238165" y="173132"/>
                <a:ext cx="571599" cy="5718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46" name="Group 546"/>
            <p:cNvGrpSpPr/>
            <p:nvPr/>
          </p:nvGrpSpPr>
          <p:grpSpPr>
            <a:xfrm>
              <a:off x="6100528" y="3100084"/>
              <a:ext cx="782505" cy="636588"/>
              <a:chOff x="0" y="0"/>
              <a:chExt cx="1027287" cy="905367"/>
            </a:xfrm>
          </p:grpSpPr>
          <p:pic>
            <p:nvPicPr>
              <p:cNvPr id="544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5" name="image82.png" descr="sqldblarge"/>
              <p:cNvPicPr/>
              <p:nvPr/>
            </p:nvPicPr>
            <p:blipFill>
              <a:blip r:embed="rId26">
                <a:extLst/>
              </a:blip>
              <a:stretch>
                <a:fillRect/>
              </a:stretch>
            </p:blipFill>
            <p:spPr>
              <a:xfrm>
                <a:off x="220700" y="171543"/>
                <a:ext cx="609705" cy="609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49" name="Group 549"/>
            <p:cNvGrpSpPr/>
            <p:nvPr/>
          </p:nvGrpSpPr>
          <p:grpSpPr>
            <a:xfrm>
              <a:off x="5459903" y="2033955"/>
              <a:ext cx="782508" cy="636589"/>
              <a:chOff x="0" y="0"/>
              <a:chExt cx="1027290" cy="905370"/>
            </a:xfrm>
          </p:grpSpPr>
          <p:pic>
            <p:nvPicPr>
              <p:cNvPr id="547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53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8" name="image83.png" descr="jsondblarge"/>
              <p:cNvPicPr/>
              <p:nvPr/>
            </p:nvPicPr>
            <p:blipFill>
              <a:blip r:embed="rId27">
                <a:extLst/>
              </a:blip>
              <a:stretch>
                <a:fillRect/>
              </a:stretch>
            </p:blipFill>
            <p:spPr>
              <a:xfrm>
                <a:off x="219113" y="158836"/>
                <a:ext cx="585890" cy="5861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52" name="Group 552"/>
            <p:cNvGrpSpPr/>
            <p:nvPr/>
          </p:nvGrpSpPr>
          <p:grpSpPr>
            <a:xfrm>
              <a:off x="5452166" y="3441396"/>
              <a:ext cx="782508" cy="635001"/>
              <a:chOff x="0" y="0"/>
              <a:chExt cx="1027290" cy="903112"/>
            </a:xfrm>
          </p:grpSpPr>
          <p:pic>
            <p:nvPicPr>
              <p:cNvPr id="550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1" name="image84.png" descr="cloudant64"/>
              <p:cNvPicPr/>
              <p:nvPr/>
            </p:nvPicPr>
            <p:blipFill>
              <a:blip r:embed="rId28">
                <a:extLst/>
              </a:blip>
              <a:stretch>
                <a:fillRect/>
              </a:stretch>
            </p:blipFill>
            <p:spPr>
              <a:xfrm>
                <a:off x="215937" y="150518"/>
                <a:ext cx="609707" cy="6084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53" name="Shape 553"/>
            <p:cNvSpPr/>
            <p:nvPr/>
          </p:nvSpPr>
          <p:spPr>
            <a:xfrm>
              <a:off x="5612597" y="2879420"/>
              <a:ext cx="708555" cy="3142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3677" tIns="33677" rIns="33677" bIns="33677">
              <a:spAutoFit/>
            </a:bodyPr>
            <a:lstStyle>
              <a:lvl1pPr defTabSz="641350">
                <a:defRPr sz="11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800" dirty="0">
                  <a:latin typeface="Arial"/>
                  <a:ea typeface="Arial"/>
                  <a:cs typeface="Arial"/>
                </a:rPr>
                <a:t>Database services</a:t>
              </a:r>
            </a:p>
          </p:txBody>
        </p:sp>
        <p:sp>
          <p:nvSpPr>
            <p:cNvPr id="554" name="Shape 554"/>
            <p:cNvSpPr/>
            <p:nvPr/>
          </p:nvSpPr>
          <p:spPr>
            <a:xfrm>
              <a:off x="6908741" y="3618823"/>
              <a:ext cx="708555" cy="31423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3677" tIns="33677" rIns="33677" bIns="33677">
              <a:spAutoFit/>
            </a:bodyPr>
            <a:lstStyle>
              <a:lvl1pPr defTabSz="641350">
                <a:defRPr sz="11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800" dirty="0">
                  <a:latin typeface="Arial"/>
                  <a:ea typeface="Arial"/>
                  <a:cs typeface="Arial"/>
                </a:rPr>
                <a:t>Big Data services</a:t>
              </a:r>
            </a:p>
          </p:txBody>
        </p:sp>
        <p:grpSp>
          <p:nvGrpSpPr>
            <p:cNvPr id="565" name="Group 565"/>
            <p:cNvGrpSpPr/>
            <p:nvPr/>
          </p:nvGrpSpPr>
          <p:grpSpPr>
            <a:xfrm>
              <a:off x="6097091" y="1699907"/>
              <a:ext cx="780785" cy="635001"/>
              <a:chOff x="0" y="0"/>
              <a:chExt cx="1025029" cy="903112"/>
            </a:xfrm>
          </p:grpSpPr>
          <p:pic>
            <p:nvPicPr>
              <p:cNvPr id="563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5030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4" name="image87.png" descr="api_management64"/>
              <p:cNvPicPr/>
              <p:nvPr/>
            </p:nvPicPr>
            <p:blipFill>
              <a:blip r:embed="rId29">
                <a:extLst/>
              </a:blip>
              <a:stretch>
                <a:fillRect/>
              </a:stretch>
            </p:blipFill>
            <p:spPr>
              <a:xfrm>
                <a:off x="220215" y="137843"/>
                <a:ext cx="608365" cy="6084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68" name="Group 568"/>
            <p:cNvGrpSpPr/>
            <p:nvPr/>
          </p:nvGrpSpPr>
          <p:grpSpPr>
            <a:xfrm>
              <a:off x="7374034" y="5205003"/>
              <a:ext cx="782505" cy="636588"/>
              <a:chOff x="0" y="0"/>
              <a:chExt cx="1027287" cy="905367"/>
            </a:xfrm>
          </p:grpSpPr>
          <p:pic>
            <p:nvPicPr>
              <p:cNvPr id="566" name="image88.png" descr="cloudmonitoring64"/>
              <p:cNvPicPr/>
              <p:nvPr/>
            </p:nvPicPr>
            <p:blipFill>
              <a:blip r:embed="rId30">
                <a:extLst/>
              </a:blip>
              <a:stretch>
                <a:fillRect/>
              </a:stretch>
            </p:blipFill>
            <p:spPr>
              <a:xfrm>
                <a:off x="220700" y="142952"/>
                <a:ext cx="609705" cy="609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7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1" name="Group 571"/>
            <p:cNvGrpSpPr/>
            <p:nvPr/>
          </p:nvGrpSpPr>
          <p:grpSpPr>
            <a:xfrm>
              <a:off x="4822722" y="3790645"/>
              <a:ext cx="782508" cy="635001"/>
              <a:chOff x="0" y="0"/>
              <a:chExt cx="1027290" cy="903112"/>
            </a:xfrm>
          </p:grpSpPr>
          <p:pic>
            <p:nvPicPr>
              <p:cNvPr id="569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0" name="image89.png" descr="loganalysis_64x64"/>
              <p:cNvPicPr/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>
                <a:off x="207998" y="109324"/>
                <a:ext cx="609707" cy="6084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4" name="Group 574"/>
            <p:cNvGrpSpPr/>
            <p:nvPr/>
          </p:nvGrpSpPr>
          <p:grpSpPr>
            <a:xfrm>
              <a:off x="8011214" y="4849508"/>
              <a:ext cx="782508" cy="635001"/>
              <a:chOff x="0" y="0"/>
              <a:chExt cx="1027290" cy="903112"/>
            </a:xfrm>
          </p:grpSpPr>
          <p:pic>
            <p:nvPicPr>
              <p:cNvPr id="572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91" cy="9031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3" name="image90.png" descr="autodeploy64"/>
              <p:cNvPicPr/>
              <p:nvPr/>
            </p:nvPicPr>
            <p:blipFill>
              <a:blip r:embed="rId32">
                <a:extLst/>
              </a:blip>
              <a:stretch>
                <a:fillRect/>
              </a:stretch>
            </p:blipFill>
            <p:spPr>
              <a:xfrm>
                <a:off x="219113" y="141012"/>
                <a:ext cx="609707" cy="6084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77" name="Group 577"/>
            <p:cNvGrpSpPr/>
            <p:nvPr/>
          </p:nvGrpSpPr>
          <p:grpSpPr>
            <a:xfrm>
              <a:off x="8645818" y="3836683"/>
              <a:ext cx="782505" cy="636588"/>
              <a:chOff x="0" y="0"/>
              <a:chExt cx="1027287" cy="905367"/>
            </a:xfrm>
          </p:grpSpPr>
          <p:pic>
            <p:nvPicPr>
              <p:cNvPr id="575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6" name="image91.png" descr="git64"/>
              <p:cNvPicPr/>
              <p:nvPr/>
            </p:nvPicPr>
            <p:blipFill>
              <a:blip r:embed="rId33">
                <a:extLst/>
              </a:blip>
              <a:stretch>
                <a:fillRect/>
              </a:stretch>
            </p:blipFill>
            <p:spPr>
              <a:xfrm>
                <a:off x="207998" y="146129"/>
                <a:ext cx="609705" cy="609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3" name="Group 583"/>
            <p:cNvGrpSpPr/>
            <p:nvPr/>
          </p:nvGrpSpPr>
          <p:grpSpPr>
            <a:xfrm>
              <a:off x="8030564" y="5545825"/>
              <a:ext cx="782505" cy="636588"/>
              <a:chOff x="0" y="0"/>
              <a:chExt cx="1027287" cy="905367"/>
            </a:xfrm>
          </p:grpSpPr>
          <p:pic>
            <p:nvPicPr>
              <p:cNvPr id="581" name="image36.png" descr="C:\Users\Bryan\Desktop\blue rect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027288" cy="90536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82" name="image93.png" descr="agile64"/>
              <p:cNvPicPr/>
              <p:nvPr/>
            </p:nvPicPr>
            <p:blipFill>
              <a:blip r:embed="rId34">
                <a:extLst/>
              </a:blip>
              <a:stretch>
                <a:fillRect/>
              </a:stretch>
            </p:blipFill>
            <p:spPr>
              <a:xfrm>
                <a:off x="214349" y="149306"/>
                <a:ext cx="609705" cy="60993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57" name="Group 557"/>
          <p:cNvGrpSpPr/>
          <p:nvPr/>
        </p:nvGrpSpPr>
        <p:grpSpPr>
          <a:xfrm>
            <a:off x="6099668" y="5919485"/>
            <a:ext cx="782508" cy="636589"/>
            <a:chOff x="0" y="0"/>
            <a:chExt cx="1027290" cy="905370"/>
          </a:xfrm>
        </p:grpSpPr>
        <p:pic>
          <p:nvPicPr>
            <p:cNvPr id="555" name="image36.png" descr="C:\Users\Bryan\Desktop\blue rec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7291" cy="905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6" name="image85.png" descr="IoT-64x64"/>
            <p:cNvPicPr/>
            <p:nvPr/>
          </p:nvPicPr>
          <p:blipFill>
            <a:blip r:embed="rId35">
              <a:extLst/>
            </a:blip>
            <a:stretch>
              <a:fillRect/>
            </a:stretch>
          </p:blipFill>
          <p:spPr>
            <a:xfrm>
              <a:off x="181006" y="163601"/>
              <a:ext cx="552547" cy="552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7" name="TextBox 116"/>
          <p:cNvSpPr txBox="1"/>
          <p:nvPr/>
        </p:nvSpPr>
        <p:spPr>
          <a:xfrm>
            <a:off x="114331" y="6317584"/>
            <a:ext cx="274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i="1" dirty="0" err="1">
                <a:latin typeface="Arial"/>
                <a:ea typeface="Arial"/>
                <a:cs typeface="Arial"/>
              </a:rPr>
              <a:t>Slide</a:t>
            </a:r>
            <a:r>
              <a:rPr lang="pl-PL" sz="1400" i="1" dirty="0">
                <a:latin typeface="Arial"/>
                <a:ea typeface="Arial"/>
                <a:cs typeface="Arial"/>
              </a:rPr>
              <a:t> </a:t>
            </a:r>
            <a:r>
              <a:rPr lang="pl-PL" sz="1400" i="1" dirty="0" err="1">
                <a:latin typeface="Arial"/>
                <a:ea typeface="Arial"/>
                <a:cs typeface="Arial"/>
              </a:rPr>
              <a:t>taken</a:t>
            </a:r>
            <a:r>
              <a:rPr lang="pl-PL" sz="1400" i="1" dirty="0">
                <a:latin typeface="Arial"/>
                <a:ea typeface="Arial"/>
                <a:cs typeface="Arial"/>
              </a:rPr>
              <a:t> from </a:t>
            </a:r>
            <a:r>
              <a:rPr lang="pl-PL" sz="1400" i="1" dirty="0" smtClean="0">
                <a:latin typeface="Arial"/>
                <a:ea typeface="Arial"/>
                <a:cs typeface="Arial"/>
                <a:hlinkClick r:id="rId36"/>
              </a:rPr>
              <a:t>slideshare.net</a:t>
            </a:r>
            <a:endParaRPr lang="en-US" sz="1400" i="1" dirty="0"/>
          </a:p>
        </p:txBody>
      </p:sp>
      <p:grpSp>
        <p:nvGrpSpPr>
          <p:cNvPr id="561" name="Group 561"/>
          <p:cNvGrpSpPr/>
          <p:nvPr/>
        </p:nvGrpSpPr>
        <p:grpSpPr>
          <a:xfrm>
            <a:off x="8645818" y="2433334"/>
            <a:ext cx="782506" cy="636589"/>
            <a:chOff x="0" y="0"/>
            <a:chExt cx="1027288" cy="905368"/>
          </a:xfrm>
        </p:grpSpPr>
        <p:pic>
          <p:nvPicPr>
            <p:cNvPr id="559" name="image36.png" descr="C:\Users\Bryan\Desktop\blue rec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27288" cy="905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image86.png" descr="watson64"/>
            <p:cNvPicPr/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214349" y="136599"/>
              <a:ext cx="609705" cy="60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2" name="Picture 3" descr="C:\MyStuff\Prezentacje\MPPLV IoT\Sources\info-icon.png"/>
          <p:cNvPicPr>
            <a:picLocks noChangeAspect="1" noChangeArrowheads="1"/>
          </p:cNvPicPr>
          <p:nvPr/>
        </p:nvPicPr>
        <p:blipFill>
          <a:blip r:embed="rId38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5" y="5690645"/>
            <a:ext cx="536338" cy="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01433" y="5680317"/>
            <a:ext cx="3215463" cy="556995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pl-PL" sz="2400" dirty="0" err="1" smtClean="0">
                <a:hlinkClick r:id="rId39"/>
              </a:rPr>
              <a:t>See</a:t>
            </a:r>
            <a:r>
              <a:rPr lang="pl-PL" sz="2400" dirty="0" smtClean="0">
                <a:hlinkClick r:id="rId39"/>
              </a:rPr>
              <a:t> Watson in Action!</a:t>
            </a:r>
            <a:endParaRPr lang="pl-PL" sz="2000" i="1" dirty="0">
              <a:hlinkClick r:id="rId40"/>
            </a:endParaRPr>
          </a:p>
        </p:txBody>
      </p:sp>
    </p:spTree>
    <p:extLst>
      <p:ext uri="{BB962C8B-B14F-4D97-AF65-F5344CB8AC3E}">
        <p14:creationId xmlns:p14="http://schemas.microsoft.com/office/powerpoint/2010/main" val="341119561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5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/>
      <p:bldP spid="117" grpId="0"/>
      <p:bldP spid="13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Internet of Things Foundation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2003" r="1509" b="2492"/>
          <a:stretch/>
        </p:blipFill>
        <p:spPr bwMode="auto">
          <a:xfrm>
            <a:off x="1797050" y="1816101"/>
            <a:ext cx="6311900" cy="462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95" b="96264" l="0" r="93923">
                        <a14:foregroundMark x1="35727" y1="22198" x2="35727" y2="22198"/>
                        <a14:foregroundMark x1="26335" y1="32747" x2="19705" y2="56264"/>
                        <a14:foregroundMark x1="26335" y1="13626" x2="6998" y2="50989"/>
                        <a14:foregroundMark x1="6446" y1="50989" x2="26888" y2="92308"/>
                        <a14:foregroundMark x1="65930" y1="90989" x2="85635" y2="49670"/>
                        <a14:foregroundMark x1="8656" y1="49670" x2="83978" y2="50330"/>
                        <a14:foregroundMark x1="51565" y1="12967" x2="49355" y2="88352"/>
                        <a14:foregroundMark x1="44383" y1="85714" x2="37385" y2="45714"/>
                        <a14:foregroundMark x1="33517" y1="58901" x2="33517" y2="58901"/>
                        <a14:foregroundMark x1="26335" y1="64176" x2="26335" y2="64176"/>
                        <a14:foregroundMark x1="26888" y1="90989" x2="65378" y2="90330"/>
                        <a14:foregroundMark x1="84530" y1="49670" x2="64825" y2="9011"/>
                        <a14:foregroundMark x1="64825" y1="10330" x2="26888" y2="10330"/>
                        <a14:foregroundMark x1="26335" y1="10330" x2="25783" y2="13626"/>
                        <a14:foregroundMark x1="32965" y1="12967" x2="13628" y2="47692"/>
                        <a14:foregroundMark x1="41068" y1="12308" x2="27993" y2="29451"/>
                        <a14:foregroundMark x1="68692" y1="20879" x2="36832" y2="16264"/>
                        <a14:foregroundMark x1="78453" y1="54286" x2="61510" y2="16264"/>
                        <a14:foregroundMark x1="58195" y1="89011" x2="76243" y2="45714"/>
                        <a14:foregroundMark x1="64273" y1="86374" x2="78453" y2="52967"/>
                        <a14:foregroundMark x1="67587" y1="84396" x2="25783" y2="84396"/>
                        <a14:foregroundMark x1="38306" y1="88352" x2="18048" y2="49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56"/>
          <a:stretch/>
        </p:blipFill>
        <p:spPr bwMode="auto">
          <a:xfrm>
            <a:off x="7545289" y="980728"/>
            <a:ext cx="2132111" cy="193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C:\MyStuff\Prezentacje\MPPLV IoT\Sources\info-icon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674" l="0" r="100000">
                        <a14:foregroundMark x1="75969" y1="57364" x2="75969" y2="57364"/>
                        <a14:foregroundMark x1="26357" y1="59690" x2="26357" y2="59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5" y="5978677"/>
            <a:ext cx="536338" cy="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801433" y="5968349"/>
            <a:ext cx="3215463" cy="556995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pl-PL" sz="2400" dirty="0" smtClean="0">
                <a:hlinkClick r:id="rId8"/>
              </a:rPr>
              <a:t>Check out </a:t>
            </a:r>
            <a:r>
              <a:rPr lang="pl-PL" sz="2400" dirty="0" err="1" smtClean="0">
                <a:hlinkClick r:id="rId8"/>
              </a:rPr>
              <a:t>IoTF</a:t>
            </a:r>
            <a:r>
              <a:rPr lang="pl-PL" sz="2400" dirty="0" smtClean="0">
                <a:hlinkClick r:id="rId8"/>
              </a:rPr>
              <a:t>!</a:t>
            </a:r>
            <a:endParaRPr lang="pl-PL" sz="2000" i="1" dirty="0">
              <a:hlinkClick r:id="rId9"/>
            </a:endParaRPr>
          </a:p>
        </p:txBody>
      </p:sp>
      <p:pic>
        <p:nvPicPr>
          <p:cNvPr id="1030" name="Picture 6" descr="C:\MyStuff\Prezentacje\MPPLV IoT\Sources\2463-270x200-1424715267-company-list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0" b="34000"/>
          <a:stretch/>
        </p:blipFill>
        <p:spPr bwMode="auto">
          <a:xfrm>
            <a:off x="7123734" y="3732859"/>
            <a:ext cx="985216" cy="2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MyStuff\Prezentacje\MPPLV IoT\Sources\labview_logo_1a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379" y="4869160"/>
            <a:ext cx="742380" cy="74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MyStuff\Prezentacje\MPPLV IoT\Sources\labview-log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734" y="5568380"/>
            <a:ext cx="823396" cy="7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37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Internet of Things Foundation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95" b="96264" l="0" r="93923">
                        <a14:foregroundMark x1="35727" y1="22198" x2="35727" y2="22198"/>
                        <a14:foregroundMark x1="26335" y1="32747" x2="19705" y2="56264"/>
                        <a14:foregroundMark x1="26335" y1="13626" x2="6998" y2="50989"/>
                        <a14:foregroundMark x1="6446" y1="50989" x2="26888" y2="92308"/>
                        <a14:foregroundMark x1="65930" y1="90989" x2="85635" y2="49670"/>
                        <a14:foregroundMark x1="8656" y1="49670" x2="83978" y2="50330"/>
                        <a14:foregroundMark x1="51565" y1="12967" x2="49355" y2="88352"/>
                        <a14:foregroundMark x1="44383" y1="85714" x2="37385" y2="45714"/>
                        <a14:foregroundMark x1="33517" y1="58901" x2="33517" y2="58901"/>
                        <a14:foregroundMark x1="26335" y1="64176" x2="26335" y2="64176"/>
                        <a14:foregroundMark x1="26888" y1="90989" x2="65378" y2="90330"/>
                        <a14:foregroundMark x1="84530" y1="49670" x2="64825" y2="9011"/>
                        <a14:foregroundMark x1="64825" y1="10330" x2="26888" y2="10330"/>
                        <a14:foregroundMark x1="26335" y1="10330" x2="25783" y2="13626"/>
                        <a14:foregroundMark x1="32965" y1="12967" x2="13628" y2="47692"/>
                        <a14:foregroundMark x1="41068" y1="12308" x2="27993" y2="29451"/>
                        <a14:foregroundMark x1="68692" y1="20879" x2="36832" y2="16264"/>
                        <a14:foregroundMark x1="78453" y1="54286" x2="61510" y2="16264"/>
                        <a14:foregroundMark x1="58195" y1="89011" x2="76243" y2="45714"/>
                        <a14:foregroundMark x1="64273" y1="86374" x2="78453" y2="52967"/>
                        <a14:foregroundMark x1="67587" y1="84396" x2="25783" y2="84396"/>
                        <a14:foregroundMark x1="38306" y1="88352" x2="18048" y2="49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56"/>
          <a:stretch/>
        </p:blipFill>
        <p:spPr bwMode="auto">
          <a:xfrm>
            <a:off x="7545289" y="980728"/>
            <a:ext cx="2132111" cy="193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71742" y="5065640"/>
            <a:ext cx="1611411" cy="742380"/>
            <a:chOff x="708378" y="5050233"/>
            <a:chExt cx="1611411" cy="742380"/>
          </a:xfrm>
        </p:grpSpPr>
        <p:pic>
          <p:nvPicPr>
            <p:cNvPr id="1031" name="Picture 7" descr="C:\MyStuff\Prezentacje\MPPLV IoT\Sources\labview_logo_1a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409" y="5050233"/>
              <a:ext cx="742380" cy="74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 descr="C:\MyStuff\Prezentacje\MPPLV IoT\Sources\labview-logo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78" y="5065640"/>
              <a:ext cx="823396" cy="71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C:\MyStuff\Prezentacje\MPPLV IoT\Sources\image00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5" r="77216"/>
          <a:stretch/>
        </p:blipFill>
        <p:spPr bwMode="auto">
          <a:xfrm>
            <a:off x="2872469" y="4876800"/>
            <a:ext cx="1081059" cy="164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495363" y="2420888"/>
            <a:ext cx="1407348" cy="591030"/>
            <a:chOff x="1465121" y="3514810"/>
            <a:chExt cx="1407348" cy="591030"/>
          </a:xfrm>
        </p:grpSpPr>
        <p:pic>
          <p:nvPicPr>
            <p:cNvPr id="1030" name="Picture 6" descr="C:\MyStuff\Prezentacje\MPPLV IoT\Sources\2463-270x200-1424715267-company-list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00" b="34000"/>
            <a:stretch/>
          </p:blipFill>
          <p:spPr bwMode="auto">
            <a:xfrm>
              <a:off x="1676187" y="3857712"/>
              <a:ext cx="985216" cy="248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MyStuff\Prezentacje\MPPLV IoT\Sources\mqttorg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121" y="3514810"/>
              <a:ext cx="1407348" cy="342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 descr="C:\MyStuff\Prezentacje\MPPLV IoT\Sources\IBMBlueMix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252" y="2420888"/>
            <a:ext cx="1372942" cy="49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MyStuff\Prezentacje\MPPLV IoT\Sources\image00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1" t="62466" r="-1128" b="-1"/>
          <a:stretch/>
        </p:blipFill>
        <p:spPr bwMode="auto">
          <a:xfrm>
            <a:off x="6134100" y="4775200"/>
            <a:ext cx="1536700" cy="17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9" r="33649" b="68932"/>
          <a:stretch/>
        </p:blipFill>
        <p:spPr bwMode="auto">
          <a:xfrm>
            <a:off x="4063999" y="1867619"/>
            <a:ext cx="1955801" cy="144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656856" y="4617836"/>
            <a:ext cx="17229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Subscribe</a:t>
            </a:r>
            <a:r>
              <a:rPr lang="pl-PL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Commands</a:t>
            </a:r>
            <a:endParaRPr lang="pl-PL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pl-PL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Topic</a:t>
            </a:r>
            <a:r>
              <a:rPr lang="pl-PL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pl-PL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cmd</a:t>
            </a:r>
            <a:endParaRPr lang="pl-PL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41232" y="4625572"/>
            <a:ext cx="172295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Subscribe</a:t>
            </a:r>
            <a:r>
              <a:rPr lang="pl-PL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Events</a:t>
            </a:r>
            <a:endParaRPr lang="pl-PL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pl-PL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Topic</a:t>
            </a:r>
            <a:r>
              <a:rPr lang="pl-PL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pl-PL" i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evt</a:t>
            </a:r>
            <a:endParaRPr lang="pl-PL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53550" y="3079406"/>
            <a:ext cx="1447729" cy="1695794"/>
            <a:chOff x="3053550" y="3079406"/>
            <a:chExt cx="1447729" cy="1695794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3292235" y="3079406"/>
              <a:ext cx="1209044" cy="169579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3053550" y="3292418"/>
              <a:ext cx="1007989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Publish</a:t>
              </a:r>
              <a:r>
                <a:rPr lang="pl-PL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Event</a:t>
              </a:r>
              <a:endParaRPr lang="pl-PL" b="1" i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544156" y="3079406"/>
            <a:ext cx="2126644" cy="1695794"/>
            <a:chOff x="5544156" y="3079406"/>
            <a:chExt cx="2126644" cy="1695794"/>
          </a:xfrm>
        </p:grpSpPr>
        <p:cxnSp>
          <p:nvCxnSpPr>
            <p:cNvPr id="22" name="Straight Arrow Connector 21"/>
            <p:cNvCxnSpPr/>
            <p:nvPr/>
          </p:nvCxnSpPr>
          <p:spPr>
            <a:xfrm flipH="1" flipV="1">
              <a:off x="5544156" y="3079406"/>
              <a:ext cx="1209044" cy="1695794"/>
            </a:xfrm>
            <a:prstGeom prst="straightConnector1">
              <a:avLst/>
            </a:prstGeom>
            <a:ln w="254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249205" y="3292418"/>
              <a:ext cx="1421595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Publish</a:t>
              </a:r>
              <a:r>
                <a:rPr lang="pl-PL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pl-PL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Command</a:t>
              </a:r>
              <a:endParaRPr lang="pl-PL" b="1" i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08259" y="3231806"/>
            <a:ext cx="1106561" cy="1543394"/>
            <a:chOff x="3508259" y="3231806"/>
            <a:chExt cx="1106561" cy="1543394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3508259" y="3231806"/>
              <a:ext cx="1106561" cy="1543394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 rot="18318796">
              <a:off x="3524916" y="3828313"/>
              <a:ext cx="1421595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Command</a:t>
              </a:r>
              <a:endParaRPr lang="pl-PL" b="1" i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30615" y="3231806"/>
            <a:ext cx="1106561" cy="1543394"/>
            <a:chOff x="5430615" y="3231806"/>
            <a:chExt cx="1106561" cy="1543394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5430615" y="3231806"/>
              <a:ext cx="1106561" cy="1543394"/>
            </a:xfrm>
            <a:prstGeom prst="straightConnector1">
              <a:avLst/>
            </a:prstGeom>
            <a:ln w="25400"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 rot="3278866">
              <a:off x="5092120" y="3828490"/>
              <a:ext cx="1421595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l-PL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Event</a:t>
              </a:r>
              <a:endParaRPr lang="pl-PL" b="1" i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454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Cloud</a:t>
            </a:r>
            <a:r>
              <a:rPr lang="pl-PL" dirty="0" smtClean="0"/>
              <a:t> </a:t>
            </a:r>
            <a:r>
              <a:rPr lang="en-US" dirty="0" smtClean="0"/>
              <a:t>Connection</a:t>
            </a:r>
            <a:r>
              <a:rPr lang="pl-PL" dirty="0" smtClean="0"/>
              <a:t> </a:t>
            </a:r>
            <a:r>
              <a:rPr lang="en-US" dirty="0" smtClean="0"/>
              <a:t>for </a:t>
            </a:r>
            <a:r>
              <a:rPr lang="en-US" dirty="0"/>
              <a:t>LabVIEW</a:t>
            </a:r>
          </a:p>
        </p:txBody>
      </p:sp>
      <p:pic>
        <p:nvPicPr>
          <p:cNvPr id="3074" name="Picture 2" descr="C:\MyStuff\Prezentacje\MPPLV IoT\Sources\labview_logo_1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1268759"/>
            <a:ext cx="2055737" cy="20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024201" y="5877272"/>
            <a:ext cx="1524019" cy="569912"/>
            <a:chOff x="6975376" y="5877272"/>
            <a:chExt cx="1524019" cy="569912"/>
          </a:xfrm>
        </p:grpSpPr>
        <p:pic>
          <p:nvPicPr>
            <p:cNvPr id="6" name="Picture 11" descr="C:\MyStuff\Prezentacje\MPPLV IoT\Sources\Exclamation_mar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376" y="5877272"/>
              <a:ext cx="569912" cy="56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545288" y="597756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 smtClean="0"/>
                <a:t>DEMO!</a:t>
              </a:r>
              <a:endParaRPr lang="en-US" b="1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767269"/>
            <a:ext cx="5877119" cy="476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960" y="350964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978" y="4462140"/>
            <a:ext cx="8572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75" y="4462140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4567" y="2459780"/>
            <a:ext cx="5877119" cy="104986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9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3.33333E-6 0.096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9629 L 3.33333E-6 0.2013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0138 L 3.33333E-6 0.3273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2" grpId="1" animBg="1"/>
      <p:bldP spid="2" grpId="2" animBg="1"/>
      <p:bldP spid="2" grpId="3" animBg="1"/>
      <p:bldP spid="2" grpId="4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Epilogue</a:t>
            </a:r>
            <a:r>
              <a:rPr lang="pl-PL" b="0" dirty="0"/>
              <a:t> </a:t>
            </a:r>
            <a:endParaRPr lang="pl-PL" dirty="0"/>
          </a:p>
        </p:txBody>
      </p:sp>
      <p:pic>
        <p:nvPicPr>
          <p:cNvPr id="2052" name="Picture 4" descr="Brace Yourselves X is Coming Meme | BRACE YOURSELVES IoE IS COMING | image tagged in memes,brace yourselves x is coming | made w/ Imgflip meme ma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40" y="1686694"/>
            <a:ext cx="6480720" cy="496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65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b="0" dirty="0" err="1" smtClean="0"/>
              <a:t>Contact</a:t>
            </a:r>
            <a:r>
              <a:rPr lang="pl-PL" b="0" dirty="0" smtClean="0"/>
              <a:t> the </a:t>
            </a:r>
            <a:r>
              <a:rPr lang="pl-PL" dirty="0" smtClean="0"/>
              <a:t>Author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459917" y="2924944"/>
            <a:ext cx="6986166" cy="1872208"/>
          </a:xfrm>
        </p:spPr>
        <p:txBody>
          <a:bodyPr/>
          <a:lstStyle/>
          <a:p>
            <a:pPr algn="ctr"/>
            <a:r>
              <a:rPr lang="pl-PL" dirty="0" smtClean="0">
                <a:hlinkClick r:id="rId3"/>
              </a:rPr>
              <a:t>Michal.Bienkowski@Etteplan.com</a:t>
            </a:r>
            <a:endParaRPr lang="pl-PL" dirty="0" smtClean="0"/>
          </a:p>
          <a:p>
            <a:pPr algn="ctr"/>
            <a:endParaRPr lang="pl-PL" dirty="0" smtClean="0"/>
          </a:p>
          <a:p>
            <a:pPr algn="ctr"/>
            <a:r>
              <a:rPr lang="pl-PL" dirty="0" smtClean="0"/>
              <a:t>Test </a:t>
            </a:r>
            <a:r>
              <a:rPr lang="pl-PL" dirty="0"/>
              <a:t>Design </a:t>
            </a:r>
            <a:r>
              <a:rPr lang="pl-PL" dirty="0" err="1" smtClean="0"/>
              <a:t>Engineer</a:t>
            </a:r>
            <a:r>
              <a:rPr lang="pl-PL" dirty="0" smtClean="0"/>
              <a:t> in </a:t>
            </a:r>
            <a:r>
              <a:rPr lang="pl-PL" dirty="0" err="1" smtClean="0"/>
              <a:t>Espotel</a:t>
            </a:r>
            <a:r>
              <a:rPr lang="pl-PL" dirty="0" smtClean="0"/>
              <a:t> Poland</a:t>
            </a:r>
          </a:p>
          <a:p>
            <a:pPr algn="ctr"/>
            <a:r>
              <a:rPr lang="pl-PL" dirty="0" smtClean="0"/>
              <a:t>CLD, CTD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20355947">
            <a:off x="7220337" y="2979923"/>
            <a:ext cx="245149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3200" b="1" dirty="0" smtClean="0">
                <a:solidFill>
                  <a:srgbClr val="FF0000"/>
                </a:solidFill>
              </a:rPr>
              <a:t>NEW</a:t>
            </a:r>
            <a:r>
              <a:rPr lang="pl-PL" sz="3200" b="1" i="1" dirty="0" smtClean="0">
                <a:solidFill>
                  <a:srgbClr val="FF0000"/>
                </a:solidFill>
              </a:rPr>
              <a:t> </a:t>
            </a:r>
            <a:r>
              <a:rPr lang="pl-PL" sz="3200" b="1" dirty="0" smtClean="0">
                <a:solidFill>
                  <a:srgbClr val="FF0000"/>
                </a:solidFill>
              </a:rPr>
              <a:t>MAIL!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5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b="0" dirty="0" err="1" smtClean="0"/>
              <a:t>Contact</a:t>
            </a:r>
            <a:r>
              <a:rPr lang="pl-PL" b="0" dirty="0" smtClean="0"/>
              <a:t> the </a:t>
            </a:r>
            <a:r>
              <a:rPr lang="pl-PL" dirty="0" smtClean="0"/>
              <a:t>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459917" y="3501008"/>
            <a:ext cx="6986166" cy="936104"/>
          </a:xfrm>
        </p:spPr>
        <p:txBody>
          <a:bodyPr/>
          <a:lstStyle/>
          <a:p>
            <a:pPr algn="ctr"/>
            <a:r>
              <a:rPr lang="pl-PL" dirty="0"/>
              <a:t>http://www.espotel.com</a:t>
            </a:r>
            <a:r>
              <a:rPr lang="pl-PL" dirty="0" smtClean="0"/>
              <a:t>/</a:t>
            </a:r>
          </a:p>
        </p:txBody>
      </p:sp>
      <p:pic>
        <p:nvPicPr>
          <p:cNvPr id="3076" name="Picture 4" descr="C:\Users\mbienkow\Desktop\MPPLV IoT\Mano_cursor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3744" y="1517453"/>
            <a:ext cx="728970" cy="94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2221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33 0.30728 L 0.204 0.54405 C 0.23315 0.59769 0.27894 0.63098 0.32794 0.63561 C 0.38447 0.64139 0.43058 0.61757 0.46437 0.57087 L 0.6261 0.36463 " pathEditMode="relative" rAng="244856" ptsTypes="FffFF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86" y="17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" fill="hold"/>
                                        <p:tgtEl>
                                          <p:spTgt spid="307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3" presetClass="emph" presetSubtype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400"/>
                            </p:stCondLst>
                            <p:childTnLst>
                              <p:par>
                                <p:cTn id="14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1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3" y="1263937"/>
            <a:ext cx="9806155" cy="504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962690" y="5947272"/>
            <a:ext cx="2958862" cy="720080"/>
          </a:xfrm>
        </p:spPr>
        <p:txBody>
          <a:bodyPr/>
          <a:lstStyle/>
          <a:p>
            <a:pPr algn="ctr"/>
            <a:r>
              <a:rPr lang="pl-PL" sz="2000" dirty="0" smtClean="0"/>
              <a:t>www.espotel.com</a:t>
            </a:r>
          </a:p>
        </p:txBody>
      </p:sp>
    </p:spTree>
    <p:extLst>
      <p:ext uri="{BB962C8B-B14F-4D97-AF65-F5344CB8AC3E}">
        <p14:creationId xmlns:p14="http://schemas.microsoft.com/office/powerpoint/2010/main" val="14351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IoT</a:t>
            </a:r>
            <a:r>
              <a:rPr lang="pl-PL" dirty="0" smtClean="0"/>
              <a:t>? </a:t>
            </a:r>
            <a:r>
              <a:rPr lang="pl-PL" b="0" dirty="0" err="1" smtClean="0"/>
              <a:t>Never</a:t>
            </a:r>
            <a:r>
              <a:rPr lang="pl-PL" b="0" dirty="0" smtClean="0"/>
              <a:t> </a:t>
            </a:r>
            <a:r>
              <a:rPr lang="pl-PL" b="0" dirty="0" err="1" smtClean="0"/>
              <a:t>heard</a:t>
            </a:r>
            <a:r>
              <a:rPr lang="pl-PL" b="0" dirty="0" smtClean="0"/>
              <a:t> of </a:t>
            </a:r>
            <a:r>
              <a:rPr lang="pl-PL" b="0" dirty="0" err="1" smtClean="0"/>
              <a:t>it</a:t>
            </a:r>
            <a:r>
              <a:rPr lang="pl-PL" b="0" dirty="0"/>
              <a:t>!</a:t>
            </a:r>
          </a:p>
        </p:txBody>
      </p:sp>
      <p:sp>
        <p:nvSpPr>
          <p:cNvPr id="3" name="Rectangle 2"/>
          <p:cNvSpPr/>
          <p:nvPr/>
        </p:nvSpPr>
        <p:spPr>
          <a:xfrm>
            <a:off x="459943" y="2706013"/>
            <a:ext cx="8986113" cy="273921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„Internet of </a:t>
            </a:r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Things”</a:t>
            </a:r>
            <a:endParaRPr lang="pl-PL" sz="4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is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phrase that 87% of </a:t>
            </a:r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people</a:t>
            </a:r>
            <a:endParaRPr lang="pl-PL" sz="4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haven’t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heard </a:t>
            </a:r>
            <a:r>
              <a:rPr lang="en-US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of</a:t>
            </a:r>
            <a:r>
              <a:rPr lang="pl-PL" sz="4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</a:p>
          <a:p>
            <a:pPr algn="r"/>
            <a:r>
              <a:rPr lang="en-US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Forbes</a:t>
            </a:r>
            <a:r>
              <a:rPr lang="pl-PL" sz="28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2015        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C:\MyStuff\Prezentacje\MPPLV IoT\Sources\yNen4e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88" y="2132856"/>
            <a:ext cx="6905425" cy="34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78016" y="5877272"/>
            <a:ext cx="1949969" cy="596652"/>
          </a:xfrm>
        </p:spPr>
        <p:txBody>
          <a:bodyPr/>
          <a:lstStyle/>
          <a:p>
            <a:r>
              <a:rPr lang="pl-PL" dirty="0" smtClean="0"/>
              <a:t>WEIRD…</a:t>
            </a:r>
            <a:endParaRPr lang="pl-PL" b="0" dirty="0"/>
          </a:p>
        </p:txBody>
      </p:sp>
    </p:spTree>
    <p:extLst>
      <p:ext uri="{BB962C8B-B14F-4D97-AF65-F5344CB8AC3E}">
        <p14:creationId xmlns:p14="http://schemas.microsoft.com/office/powerpoint/2010/main" val="4058294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3" grpId="1"/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Espotel</a:t>
            </a:r>
            <a:r>
              <a:rPr lang="pl-PL" dirty="0" smtClean="0"/>
              <a:t> </a:t>
            </a:r>
            <a:r>
              <a:rPr lang="pl-PL" b="0" dirty="0" err="1" smtClean="0"/>
              <a:t>Multiple</a:t>
            </a:r>
            <a:r>
              <a:rPr lang="pl-PL" b="0" dirty="0" smtClean="0"/>
              <a:t> </a:t>
            </a:r>
            <a:r>
              <a:rPr lang="pl-PL" b="0" dirty="0" err="1" smtClean="0"/>
              <a:t>Personality</a:t>
            </a:r>
            <a:r>
              <a:rPr lang="pl-PL" b="0" dirty="0" smtClean="0"/>
              <a:t>?</a:t>
            </a:r>
            <a:endParaRPr lang="pl-PL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73538"/>
            <a:ext cx="716280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http://mb.cision.com/Public/11766/0/aef8638a2691f43e_o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8" y="4005064"/>
            <a:ext cx="951512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709" y="2369829"/>
            <a:ext cx="3952129" cy="11073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160" y="2725251"/>
            <a:ext cx="2755388" cy="6583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MyStuff\Prezentacje\MPPLV IoT\Sources\info-icon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674" l="0" r="100000">
                        <a14:foregroundMark x1="75969" y1="57364" x2="75969" y2="57364"/>
                        <a14:foregroundMark x1="26357" y1="59690" x2="26357" y2="59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950" y="1231573"/>
            <a:ext cx="536338" cy="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7545289" y="1221245"/>
            <a:ext cx="2165274" cy="556995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pl-PL" sz="2400" dirty="0" smtClean="0">
                <a:hlinkClick r:id="rId9"/>
              </a:rPr>
              <a:t>Read </a:t>
            </a:r>
            <a:r>
              <a:rPr lang="pl-PL" sz="2400" dirty="0" err="1" smtClean="0">
                <a:hlinkClick r:id="rId9"/>
              </a:rPr>
              <a:t>More</a:t>
            </a:r>
            <a:r>
              <a:rPr lang="pl-PL" sz="2400" dirty="0" smtClean="0">
                <a:hlinkClick r:id="rId9"/>
              </a:rPr>
              <a:t>!</a:t>
            </a:r>
            <a:endParaRPr lang="pl-PL" sz="2000" i="1" dirty="0"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19931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321E-6 -4.73988E-6 L 0.21873 0.3953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7" y="1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1857E-6 4.50867E-6 L -0.24164 0.3761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0" y="187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3064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9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b="0" dirty="0"/>
              <a:t>Internet</a:t>
            </a:r>
            <a:r>
              <a:rPr lang="pl-PL" dirty="0"/>
              <a:t> </a:t>
            </a:r>
            <a:r>
              <a:rPr lang="pl-PL" dirty="0" err="1"/>
              <a:t>Sources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4390" y="1981915"/>
            <a:ext cx="88576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What is </a:t>
            </a:r>
            <a:r>
              <a:rPr lang="en-US" sz="1200" b="1" dirty="0" err="1"/>
              <a:t>IoT</a:t>
            </a:r>
            <a:r>
              <a:rPr lang="en-US" sz="1200" b="1" dirty="0"/>
              <a:t>?: </a:t>
            </a:r>
            <a:r>
              <a:rPr lang="en-US" sz="1200" dirty="0"/>
              <a:t>http://www.3g.co.uk/PR/Feb2015/internet-of-things-everything-you-need-to-know.html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 err="1"/>
              <a:t>IoT</a:t>
            </a:r>
            <a:r>
              <a:rPr lang="en-US" sz="1200" b="1" dirty="0"/>
              <a:t> facts: </a:t>
            </a:r>
            <a:r>
              <a:rPr lang="en-US" sz="1200" dirty="0"/>
              <a:t>http://www.forbes.com/sites/bernardmarr/2015/10/27/17-mind-blowing-internet-of-things-facts-everyone-should-read/#2c923a371a7a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 err="1"/>
              <a:t>IoT</a:t>
            </a:r>
            <a:r>
              <a:rPr lang="en-US" sz="1200" b="1" dirty="0"/>
              <a:t> solutions: </a:t>
            </a:r>
            <a:r>
              <a:rPr lang="en-US" sz="1200" dirty="0"/>
              <a:t>http://www.theregister.co.uk/2014/05/07/freescale_internet_of_things/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Does information matters?: </a:t>
            </a:r>
            <a:r>
              <a:rPr lang="en-US" sz="1200" dirty="0"/>
              <a:t>https://www.linkedin.com/pulse/windows-10-microsofts-big-data-grabbing-spying-os-bernard-marr?trk=mp-reader-card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Does size really matters?: </a:t>
            </a:r>
            <a:r>
              <a:rPr lang="en-US" sz="1200" dirty="0"/>
              <a:t>http://theconversation.com/size-doesnt-matter-in-big-data-its-what-you-ask-of-it-that-counts-55571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What is Big </a:t>
            </a:r>
            <a:r>
              <a:rPr lang="en-US" sz="1200" b="1" dirty="0" smtClean="0"/>
              <a:t>Data</a:t>
            </a:r>
            <a:r>
              <a:rPr lang="pl-PL" sz="1200" b="1" dirty="0" smtClean="0"/>
              <a:t>?</a:t>
            </a:r>
            <a:r>
              <a:rPr lang="en-US" sz="1200" b="1" dirty="0" smtClean="0"/>
              <a:t>: </a:t>
            </a:r>
            <a:r>
              <a:rPr lang="en-US" sz="1200" dirty="0"/>
              <a:t>http://www.ap-institute.com/big-data-possibilities.aspx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No Ordinary Disruption: </a:t>
            </a:r>
            <a:r>
              <a:rPr lang="en-US" sz="1200" dirty="0"/>
              <a:t>http://www.mckinsey.com/business-functions/strategy-and-corporate-finance/our-insights/the-four-global-forces-breaking-all-the-trends</a:t>
            </a:r>
          </a:p>
          <a:p>
            <a:pPr marL="228600" indent="-228600">
              <a:buFont typeface="+mj-lt"/>
              <a:buAutoNum type="arabicPeriod"/>
            </a:pPr>
            <a:r>
              <a:rPr lang="pl-PL" sz="1200" b="1" dirty="0" err="1"/>
              <a:t>Elektrodzież</a:t>
            </a:r>
            <a:r>
              <a:rPr lang="pl-PL" sz="1200" b="1" dirty="0"/>
              <a:t>?: </a:t>
            </a:r>
            <a:r>
              <a:rPr lang="pl-PL" sz="1200" dirty="0"/>
              <a:t>http://gadzetomania.pl/876,jak-tlumaczyc-wearable-devices-na-polski-dorzuccie-swoje-pomysly</a:t>
            </a: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Nest Labs: </a:t>
            </a:r>
            <a:r>
              <a:rPr lang="en-US" sz="1200" dirty="0"/>
              <a:t>http://www.fangdigital.com/google-purchases-nest-labs-whopping-3-2-billion/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Smart Things: </a:t>
            </a:r>
            <a:r>
              <a:rPr lang="en-US" sz="1200" dirty="0"/>
              <a:t>http://infospace.ischool.syr.edu/2013/11/19/smartthings-gets-12-5m-a-solution-for-the-fat-wallet-more-startups-and-entrepreneurship-roundup/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Cloud Computing Stacks: </a:t>
            </a:r>
            <a:r>
              <a:rPr lang="en-US" sz="1200" dirty="0"/>
              <a:t>https://support.rackspace.com/white-paper/understanding-the-cloud-computing-stack-saas-paas-iaas/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OpenStack: </a:t>
            </a:r>
            <a:r>
              <a:rPr lang="en-US" sz="1200" dirty="0"/>
              <a:t>http://gonorthforge.com/november-14-2013-openstack-simply-explained/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Cloud Foundry: </a:t>
            </a:r>
            <a:r>
              <a:rPr lang="en-US" sz="1200" dirty="0"/>
              <a:t>https://docs.cloudfoundry.org/concepts/overview.html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/>
              <a:t>Bluemix: </a:t>
            </a:r>
            <a:r>
              <a:rPr lang="en-US" sz="1200" dirty="0"/>
              <a:t>http://yourstory.com/2014/06/bluemix-dummies/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 err="1"/>
              <a:t>IoTF</a:t>
            </a:r>
            <a:r>
              <a:rPr lang="en-US" sz="1200" b="1" dirty="0"/>
              <a:t> </a:t>
            </a:r>
            <a:r>
              <a:rPr lang="en-US" sz="1200" b="1" dirty="0" smtClean="0"/>
              <a:t>Specification:</a:t>
            </a:r>
            <a:r>
              <a:rPr lang="pl-PL" sz="1200" b="1" dirty="0" smtClean="0"/>
              <a:t> </a:t>
            </a:r>
            <a:r>
              <a:rPr lang="en-US" sz="1200" dirty="0" smtClean="0"/>
              <a:t>https</a:t>
            </a:r>
            <a:r>
              <a:rPr lang="en-US" sz="1200" dirty="0"/>
              <a:t>://docs.internetofthings.ibmcloud.com/?</a:t>
            </a:r>
            <a:r>
              <a:rPr lang="en-US" sz="1200" dirty="0" smtClean="0"/>
              <a:t>cm_mc_uid=04631410700214491415527&amp;cm_mc_sid_50200000=1460301040</a:t>
            </a:r>
            <a:endParaRPr lang="pl-PL" sz="1200" dirty="0" smtClean="0"/>
          </a:p>
        </p:txBody>
      </p:sp>
    </p:spTree>
    <p:extLst>
      <p:ext uri="{BB962C8B-B14F-4D97-AF65-F5344CB8AC3E}">
        <p14:creationId xmlns:p14="http://schemas.microsoft.com/office/powerpoint/2010/main" val="1847161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Graphics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4390" y="1981915"/>
            <a:ext cx="92322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pl-PL" sz="1000" dirty="0"/>
              <a:t>https://internetofthings.ibmcloud.com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http://i.imgur.com/yNen4e9.gif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http://www.3g.co.uk/g_phones/large/internet-of-things-everything-you-need-to-know.jpg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http://icdicanada.com/media/catalog/product/cache/1/image/9df78eab33525d08d6e5fb8d27136e95/c/4/c4000-1.png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http://www.csimagazine.com/csi/images/samsung-fridge-web.jpg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http://forumfoundrycdn.com/dgstorm/df2015/wearable-smart-watches.jpg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http://www.transitionblog.com/wp-content/uploads/2015/03/Google-Glass-Alternatives-1024x640.jpg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http://cdn1.knowyourmobile.com/sites/knowyourmobilecom/files/styles/insert_main_wide_image/public/Array/22bits-nest-superjumbo.jpg?itok=u6uEjzsJ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http://o.aolcdn.com/hss/storage/midas/e3341ced1c1c9412f09a434ca289b032/200346741/ge-link.jpg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http://www.itp.net/images/content/602019/article/28074-car-iot_article.jpg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http://www.greenoptimistic.com/wp-content/uploads/2015/05/11194766_1078322652184251_662684177_o1.jpg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http://trainordaviesdesign.com/wp-content/uploads/2013/06/gas1.jpg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http://regmedia.co.uk/2014/05/06/freescale_internet_of_things_overview_1.jpg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http://www.mckinsey.com/~/media/McKinsey/McKinsey%20Global%20Institute/No%20Ordinary%20Disruption/no-oridinary-disruption_hero_1536x1536.ashx?mw=768&amp;car=1:1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http://www.villa-medica.com/wp-content/uploads/info-icon.png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http://www.slideshare.net/McKinseyCompany/no-ordinary-disruption-the-four-forces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http://s3.amazonaws.com/inarticles/ac9585a9dfb1448cb087e3771249d106.jpg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http://www.fangdigital.com/wp-content/uploads/2014/02/Google-buys-Nest-Labs-750x400-339x181.jpg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http://fluxmag.com/wp-content/uploads/2012/10/smartthings-1.jpg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http://cs.smu.ca/bluemixhackathon/img/IBMBlueMix.jpg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http://digitalchina.blogg.lu.se/files/2015/11/Cloud-Computing-cap.jpg</a:t>
            </a:r>
          </a:p>
          <a:p>
            <a:pPr marL="228600" indent="-228600">
              <a:buAutoNum type="arabicPeriod"/>
            </a:pPr>
            <a:r>
              <a:rPr lang="pl-PL" sz="1000" dirty="0"/>
              <a:t>https://pl.wikipedia.org/wiki/Chmura_obliczeniowa#/media/File:Cloud_computing.svg</a:t>
            </a:r>
          </a:p>
          <a:p>
            <a:pPr marL="228600" indent="-228600">
              <a:buAutoNum type="arabicPeriod"/>
            </a:pPr>
            <a:r>
              <a:rPr lang="pl-PL" sz="1000" dirty="0"/>
              <a:t>https://cloudararat.com/wp-content/uploads/2015/07/hybrid_cloud_hosting.png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http://c179631.r31.cf0.rackcdn.com/cloudcomputestackimage1.png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http://www.slideshare.net/fgonza93/bluemix-overview-benefits-55746475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http://www.ibm.com/developerworks/cloud/library/cl-mqtt-bluemix-iot-node-red-app/image001.png</a:t>
            </a:r>
          </a:p>
          <a:p>
            <a:pPr marL="228600" indent="-228600">
              <a:buAutoNum type="arabicPeriod"/>
            </a:pPr>
            <a:r>
              <a:rPr lang="pl-PL" sz="1000" dirty="0"/>
              <a:t>http://img2.wikia.nocookie.net/__</a:t>
            </a:r>
            <a:r>
              <a:rPr lang="pl-PL" sz="1000" dirty="0" smtClean="0"/>
              <a:t>cb20120629013904/whentheycry/images/f/f3/Exclamation_mark.png</a:t>
            </a:r>
          </a:p>
        </p:txBody>
      </p:sp>
    </p:spTree>
    <p:extLst>
      <p:ext uri="{BB962C8B-B14F-4D97-AF65-F5344CB8AC3E}">
        <p14:creationId xmlns:p14="http://schemas.microsoft.com/office/powerpoint/2010/main" val="1783297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Internet of </a:t>
            </a:r>
            <a:r>
              <a:rPr lang="pl-PL" dirty="0" err="1" smtClean="0"/>
              <a:t>Things</a:t>
            </a:r>
            <a:r>
              <a:rPr lang="pl-PL" dirty="0" smtClean="0"/>
              <a:t> </a:t>
            </a:r>
            <a:r>
              <a:rPr lang="pl-PL" b="0" dirty="0" err="1" smtClean="0"/>
              <a:t>you</a:t>
            </a:r>
            <a:r>
              <a:rPr lang="pl-PL" b="0" dirty="0" smtClean="0"/>
              <a:t> </a:t>
            </a:r>
            <a:r>
              <a:rPr lang="pl-PL" b="0" dirty="0" err="1" smtClean="0"/>
              <a:t>say</a:t>
            </a:r>
            <a:r>
              <a:rPr lang="pl-PL" b="0" dirty="0" smtClean="0"/>
              <a:t>… But </a:t>
            </a:r>
            <a:r>
              <a:rPr lang="pl-PL" b="0" dirty="0" err="1" smtClean="0"/>
              <a:t>what’s</a:t>
            </a:r>
            <a:r>
              <a:rPr lang="pl-PL" b="0" dirty="0" smtClean="0"/>
              <a:t> </a:t>
            </a:r>
            <a:r>
              <a:rPr lang="pl-PL" b="0" dirty="0" err="1" smtClean="0"/>
              <a:t>that</a:t>
            </a:r>
            <a:r>
              <a:rPr lang="pl-PL" b="0" dirty="0" smtClean="0"/>
              <a:t>?!</a:t>
            </a:r>
            <a:endParaRPr lang="pl-PL" b="0" dirty="0"/>
          </a:p>
        </p:txBody>
      </p:sp>
      <p:pic>
        <p:nvPicPr>
          <p:cNvPr id="1026" name="Picture 2" descr="C:\MyStuff\Prezentacje\MPPLV IoT\Sources\internet-of-things-everything-you-need-to-kn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366895"/>
            <a:ext cx="40767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52429" y="3805444"/>
            <a:ext cx="2035701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Smart </a:t>
            </a:r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Kitchen</a:t>
            </a:r>
            <a:endParaRPr lang="pl-PL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31" name="Picture 7" descr="C:\MyStuff\Prezentacje\MPPLV IoT\Sources\samsung-fridge-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023388"/>
            <a:ext cx="1795601" cy="1547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995" y="3234630"/>
            <a:ext cx="1584871" cy="20850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4" name="Rectangle 23"/>
          <p:cNvSpPr/>
          <p:nvPr/>
        </p:nvSpPr>
        <p:spPr>
          <a:xfrm>
            <a:off x="7096611" y="3488789"/>
            <a:ext cx="2245578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Wearable</a:t>
            </a:r>
            <a:r>
              <a:rPr lang="pl-PL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Devices</a:t>
            </a:r>
            <a:endParaRPr lang="pl-PL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27" name="Picture 3" descr="C:\MyStuff\Prezentacje\MPPLV IoT\Sources\wearable-smart-watch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597" y="1977442"/>
            <a:ext cx="2381606" cy="134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8" name="Rectangle 17"/>
          <p:cNvSpPr/>
          <p:nvPr/>
        </p:nvSpPr>
        <p:spPr>
          <a:xfrm>
            <a:off x="5485144" y="5520163"/>
            <a:ext cx="425170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ATMs are considered some of the first </a:t>
            </a:r>
            <a:r>
              <a:rPr lang="en-US" sz="20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IoT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objects, and went online as far back as 1974</a:t>
            </a:r>
            <a:endParaRPr lang="en-US" sz="2000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27149" y="5529426"/>
            <a:ext cx="42517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</a:t>
            </a:r>
            <a:r>
              <a:rPr lang="en-US" sz="2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ollect</a:t>
            </a:r>
            <a:r>
              <a:rPr 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 transmit data via the Internet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27149" y="1948770"/>
            <a:ext cx="425170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Simple as </a:t>
            </a:r>
            <a:r>
              <a:rPr lang="pl-PL" sz="2000" b="1" dirty="0" err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that</a:t>
            </a:r>
            <a:r>
              <a:rPr lang="pl-PL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!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0230" y="4886128"/>
            <a:ext cx="2035701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Google Glass</a:t>
            </a:r>
            <a:endParaRPr lang="pl-PL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28" name="Picture 4" descr="C:\MyStuff\Prezentacje\MPPLV IoT\Sources\Google-Glass-Alternatives-1024x64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14" y="3404120"/>
            <a:ext cx="2213732" cy="1383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5" name="Rectangle 24"/>
          <p:cNvSpPr/>
          <p:nvPr/>
        </p:nvSpPr>
        <p:spPr>
          <a:xfrm>
            <a:off x="2303132" y="2636911"/>
            <a:ext cx="232044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Smart </a:t>
            </a:r>
            <a:r>
              <a:rPr lang="pl-PL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Thermostats</a:t>
            </a:r>
            <a:endParaRPr lang="pl-PL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29" name="Picture 5" descr="C:\MyStuff\Prezentacje\MPPLV IoT\Sources\22bits-nest-superjumb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5" b="99368" l="10000" r="97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1" y="787973"/>
            <a:ext cx="2268984" cy="1738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6" name="Rectangle 25"/>
          <p:cNvSpPr/>
          <p:nvPr/>
        </p:nvSpPr>
        <p:spPr>
          <a:xfrm>
            <a:off x="5242354" y="6171269"/>
            <a:ext cx="2692862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Smart </a:t>
            </a:r>
            <a:r>
              <a:rPr lang="pl-PL" sz="2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Light</a:t>
            </a:r>
            <a:endParaRPr lang="pl-PL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30" name="Picture 6" descr="C:\MyStuff\Prezentacje\MPPLV IoT\Sources\ge-lin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32" y="4664879"/>
            <a:ext cx="2146906" cy="1363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7" name="Rectangle 26"/>
          <p:cNvSpPr/>
          <p:nvPr/>
        </p:nvSpPr>
        <p:spPr>
          <a:xfrm>
            <a:off x="4913593" y="2597299"/>
            <a:ext cx="1978976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Smart </a:t>
            </a:r>
            <a:r>
              <a:rPr lang="pl-PL" sz="2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Cars</a:t>
            </a:r>
            <a:endParaRPr lang="pl-PL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33" name="Picture 9" descr="C:\MyStuff\Prezentacje\MPPLV IoT\Sources\28074-car-iot_article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21" y="945209"/>
            <a:ext cx="2294321" cy="1525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8" name="Rectangle 27"/>
          <p:cNvSpPr/>
          <p:nvPr/>
        </p:nvSpPr>
        <p:spPr>
          <a:xfrm>
            <a:off x="2375749" y="6237312"/>
            <a:ext cx="2692862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Smart </a:t>
            </a:r>
            <a:r>
              <a:rPr lang="pl-PL" sz="2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Agriculture</a:t>
            </a:r>
            <a:endParaRPr lang="pl-PL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32" name="Picture 8" descr="C:\MyStuff\Prezentacje\MPPLV IoT\Sources\11194766_1078322652184251_662684177_o1-300x205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12" y="4277137"/>
            <a:ext cx="2769536" cy="1892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9" name="Rectangle 28"/>
          <p:cNvSpPr/>
          <p:nvPr/>
        </p:nvSpPr>
        <p:spPr>
          <a:xfrm>
            <a:off x="1191738" y="6226224"/>
            <a:ext cx="2692862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Industrial</a:t>
            </a:r>
            <a:r>
              <a:rPr lang="pl-PL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Internet</a:t>
            </a:r>
            <a:endParaRPr lang="pl-PL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036" name="Picture 12" descr="C:\MyStuff\Prezentacje\MPPLV IoT\Sources\gas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64" y="3695531"/>
            <a:ext cx="4228411" cy="2378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11334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47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47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500"/>
                            </p:stCondLst>
                            <p:childTnLst>
                              <p:par>
                                <p:cTn id="98" presetID="47" presetClass="exit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300"/>
                            </p:stCondLst>
                            <p:childTnLst>
                              <p:par>
                                <p:cTn id="10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800"/>
                            </p:stCondLst>
                            <p:childTnLst>
                              <p:par>
                                <p:cTn id="10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800"/>
                            </p:stCondLst>
                            <p:childTnLst>
                              <p:par>
                                <p:cTn id="115" presetID="47" presetClass="exit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600"/>
                            </p:stCondLst>
                            <p:childTnLst>
                              <p:par>
                                <p:cTn id="1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8100"/>
                            </p:stCondLst>
                            <p:childTnLst>
                              <p:par>
                                <p:cTn id="1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100"/>
                            </p:stCondLst>
                            <p:childTnLst>
                              <p:par>
                                <p:cTn id="132" presetID="47" presetClass="exit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900"/>
                            </p:stCondLst>
                            <p:childTnLst>
                              <p:par>
                                <p:cTn id="1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400"/>
                            </p:stCondLst>
                            <p:childTnLst>
                              <p:par>
                                <p:cTn id="1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2400"/>
                            </p:stCondLst>
                            <p:childTnLst>
                              <p:par>
                                <p:cTn id="149" presetID="47" presetClass="exit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200"/>
                            </p:stCondLst>
                            <p:childTnLst>
                              <p:par>
                                <p:cTn id="1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4700"/>
                            </p:stCondLst>
                            <p:childTnLst>
                              <p:par>
                                <p:cTn id="1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700"/>
                            </p:stCondLst>
                            <p:childTnLst>
                              <p:par>
                                <p:cTn id="166" presetID="47" presetClass="exit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7500"/>
                            </p:stCondLst>
                            <p:childTnLst>
                              <p:par>
                                <p:cTn id="17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8000"/>
                            </p:stCondLst>
                            <p:childTnLst>
                              <p:par>
                                <p:cTn id="1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9000"/>
                            </p:stCondLst>
                            <p:childTnLst>
                              <p:par>
                                <p:cTn id="183" presetID="47" presetClass="exit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1" grpId="0" animBg="1"/>
      <p:bldP spid="21" grpId="1" animBg="1"/>
      <p:bldP spid="24" grpId="0" animBg="1"/>
      <p:bldP spid="24" grpId="1" animBg="1"/>
      <p:bldP spid="18" grpId="0"/>
      <p:bldP spid="18" grpId="1"/>
      <p:bldP spid="19" grpId="0"/>
      <p:bldP spid="19" grpId="1"/>
      <p:bldP spid="20" grpId="0"/>
      <p:bldP spid="20" grpId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Internet of </a:t>
            </a:r>
            <a:r>
              <a:rPr lang="pl-PL" dirty="0" err="1" smtClean="0"/>
              <a:t>Everything</a:t>
            </a:r>
            <a:r>
              <a:rPr lang="pl-PL" dirty="0" smtClean="0"/>
              <a:t>!!!</a:t>
            </a:r>
            <a:endParaRPr lang="en-US" dirty="0"/>
          </a:p>
        </p:txBody>
      </p:sp>
      <p:pic>
        <p:nvPicPr>
          <p:cNvPr id="2" name="Picture 2" descr="C:\MyStuff\Prezentacje\MPPLV IoT\Sources\freescale_internet_of_things_overview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/>
          <a:stretch/>
        </p:blipFill>
        <p:spPr bwMode="auto">
          <a:xfrm>
            <a:off x="86089" y="1989140"/>
            <a:ext cx="9733822" cy="43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6961" y="3356992"/>
            <a:ext cx="4625358" cy="132343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Virtually endless </a:t>
            </a:r>
            <a:r>
              <a:rPr lang="en-US" sz="4000" b="1" dirty="0" smtClean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opportunities</a:t>
            </a:r>
            <a:r>
              <a:rPr lang="pl-PL" sz="4000" b="1" dirty="0" smtClean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!</a:t>
            </a:r>
            <a:endParaRPr lang="pl-PL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26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 smtClean="0"/>
              <a:t>Well</a:t>
            </a:r>
            <a:r>
              <a:rPr lang="pl-PL" dirty="0" smtClean="0"/>
              <a:t>… </a:t>
            </a:r>
            <a:r>
              <a:rPr lang="en-US" b="0" dirty="0"/>
              <a:t>That’s seems to be </a:t>
            </a:r>
            <a:r>
              <a:rPr lang="en-US" dirty="0"/>
              <a:t>powerful?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640" y="3042826"/>
            <a:ext cx="8348721" cy="1938992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marL="742950" indent="-742950">
              <a:buAutoNum type="arabicPeriod"/>
            </a:pPr>
            <a:r>
              <a:rPr lang="en-US" sz="6000" b="1" dirty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Information </a:t>
            </a:r>
            <a:r>
              <a:rPr lang="en-US" sz="6000" b="1" dirty="0" smtClean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matters</a:t>
            </a:r>
            <a:endParaRPr lang="pl-PL" sz="6000" b="1" dirty="0" smtClean="0">
              <a:solidFill>
                <a:srgbClr val="005092">
                  <a:lumMod val="60000"/>
                  <a:lumOff val="40000"/>
                </a:srgbClr>
              </a:solidFill>
              <a:latin typeface="Arial"/>
              <a:cs typeface="Arial" pitchFamily="34" charset="0"/>
            </a:endParaRPr>
          </a:p>
          <a:p>
            <a:pPr marL="742950" indent="-742950">
              <a:buAutoNum type="arabicPeriod"/>
            </a:pPr>
            <a:r>
              <a:rPr lang="en-US" sz="6000" b="1" dirty="0" smtClean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Size </a:t>
            </a:r>
            <a:r>
              <a:rPr lang="en-US" sz="6000" b="1" dirty="0">
                <a:solidFill>
                  <a:srgbClr val="005092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matters</a:t>
            </a:r>
            <a:endParaRPr lang="pl-PL" sz="6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90597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b="0" dirty="0" err="1"/>
              <a:t>Ordinary</a:t>
            </a:r>
            <a:r>
              <a:rPr lang="pl-PL" dirty="0"/>
              <a:t> </a:t>
            </a:r>
            <a:r>
              <a:rPr lang="pl-PL" dirty="0" err="1"/>
              <a:t>Disruption</a:t>
            </a:r>
            <a:endParaRPr lang="en-US" dirty="0"/>
          </a:p>
        </p:txBody>
      </p:sp>
      <p:pic>
        <p:nvPicPr>
          <p:cNvPr id="3074" name="Picture 2" descr="C:\MyStuff\Prezentacje\MPPLV IoT\Sources\no-oridinary-disruption_hero_1536x1536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46" b="96745" l="1302" r="99479">
                        <a14:foregroundMark x1="43359" y1="83724" x2="95964" y2="60286"/>
                        <a14:foregroundMark x1="23047" y1="56120" x2="75651" y2="35807"/>
                        <a14:foregroundMark x1="78516" y1="39063" x2="76042" y2="34896"/>
                        <a14:foregroundMark x1="71224" y1="30469" x2="79167" y2="38411"/>
                        <a14:foregroundMark x1="11979" y1="39063" x2="20833" y2="48177"/>
                        <a14:foregroundMark x1="60417" y1="78385" x2="42057" y2="872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82" y="1556792"/>
            <a:ext cx="4738836" cy="4738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59148" y="2276872"/>
            <a:ext cx="539639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</a:t>
            </a:r>
            <a:r>
              <a:rPr lang="pl-PL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age</a:t>
            </a: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of </a:t>
            </a:r>
            <a:r>
              <a:rPr lang="pl-PL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urbanization</a:t>
            </a:r>
            <a:endParaRPr lang="pl-PL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hallenges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of an aging </a:t>
            </a:r>
            <a:r>
              <a:rPr 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world</a:t>
            </a:r>
            <a:endParaRPr lang="pl-PL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Greater</a:t>
            </a: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global</a:t>
            </a: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connections</a:t>
            </a:r>
            <a:endParaRPr lang="pl-PL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Accelerating</a:t>
            </a: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technological</a:t>
            </a:r>
            <a:r>
              <a:rPr lang="pl-PL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l-PL" sz="2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change</a:t>
            </a:r>
            <a:endParaRPr lang="pl-PL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31" y="5312430"/>
            <a:ext cx="8496944" cy="958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Revolution, we estimate that this change is happening ten times faster and at 300 times the scale, or roughly 3,000 times the impact. </a:t>
            </a:r>
            <a:endParaRPr lang="pl-PL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3" descr="C:\MyStuff\Prezentacje\MPPLV IoT\Sources\info-icon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93" y="4519448"/>
            <a:ext cx="536338" cy="53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777231" y="4509120"/>
            <a:ext cx="1944215" cy="556995"/>
          </a:xfrm>
        </p:spPr>
        <p:txBody>
          <a:bodyPr/>
          <a:lstStyle/>
          <a:p>
            <a:pPr algn="just"/>
            <a:r>
              <a:rPr lang="pl-PL" sz="2400" dirty="0" smtClean="0">
                <a:hlinkClick r:id="rId6"/>
              </a:rPr>
              <a:t>Read </a:t>
            </a:r>
            <a:r>
              <a:rPr lang="pl-PL" sz="2400" dirty="0" err="1" smtClean="0">
                <a:hlinkClick r:id="rId6"/>
              </a:rPr>
              <a:t>More</a:t>
            </a:r>
            <a:r>
              <a:rPr lang="pl-PL" sz="2400" dirty="0" smtClean="0">
                <a:hlinkClick r:id="rId6"/>
              </a:rPr>
              <a:t>!</a:t>
            </a:r>
            <a:endParaRPr lang="pl-PL" sz="2000" i="1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649820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9487E-6 -2.59259E-6 L 0.06522 0.01736 C 0.079 0.02153 0.09824 0.01945 0.11747 0.0125 C 0.13942 0.0044 0.15593 -0.00671 0.16666 -0.0199 L 0.21811 -0.08032 " pathEditMode="relative" rAng="-856350" ptsTypes="FffFF">
                                      <p:cBhvr>
                                        <p:cTn id="1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2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4" y="152636"/>
            <a:ext cx="7488832" cy="6552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14331" y="3833039"/>
            <a:ext cx="400110" cy="26923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l-PL" sz="1400" i="1" dirty="0" err="1">
                <a:latin typeface="Arial"/>
                <a:ea typeface="Arial"/>
                <a:cs typeface="Arial"/>
              </a:rPr>
              <a:t>Slide</a:t>
            </a:r>
            <a:r>
              <a:rPr lang="pl-PL" sz="1400" i="1" dirty="0">
                <a:latin typeface="Arial"/>
                <a:ea typeface="Arial"/>
                <a:cs typeface="Arial"/>
              </a:rPr>
              <a:t> </a:t>
            </a:r>
            <a:r>
              <a:rPr lang="pl-PL" sz="1400" i="1" dirty="0" err="1">
                <a:latin typeface="Arial"/>
                <a:ea typeface="Arial"/>
                <a:cs typeface="Arial"/>
              </a:rPr>
              <a:t>taken</a:t>
            </a:r>
            <a:r>
              <a:rPr lang="pl-PL" sz="1400" i="1" dirty="0">
                <a:latin typeface="Arial"/>
                <a:ea typeface="Arial"/>
                <a:cs typeface="Arial"/>
              </a:rPr>
              <a:t> from </a:t>
            </a:r>
            <a:r>
              <a:rPr lang="pl-PL" sz="1400" i="1" dirty="0" smtClean="0">
                <a:latin typeface="Arial"/>
                <a:ea typeface="Arial"/>
                <a:cs typeface="Arial"/>
                <a:hlinkClick r:id="rId4"/>
              </a:rPr>
              <a:t>slideshare.net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236808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894517-F2A3-4A24-977A-308C5271B81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0" y="158591"/>
            <a:ext cx="7475220" cy="6540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14331" y="3833039"/>
            <a:ext cx="400110" cy="26923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l-PL" sz="1400" i="1" dirty="0" err="1">
                <a:latin typeface="Arial"/>
                <a:ea typeface="Arial"/>
                <a:cs typeface="Arial"/>
              </a:rPr>
              <a:t>Slide</a:t>
            </a:r>
            <a:r>
              <a:rPr lang="pl-PL" sz="1400" i="1" dirty="0">
                <a:latin typeface="Arial"/>
                <a:ea typeface="Arial"/>
                <a:cs typeface="Arial"/>
              </a:rPr>
              <a:t> </a:t>
            </a:r>
            <a:r>
              <a:rPr lang="pl-PL" sz="1400" i="1" dirty="0" err="1">
                <a:latin typeface="Arial"/>
                <a:ea typeface="Arial"/>
                <a:cs typeface="Arial"/>
              </a:rPr>
              <a:t>taken</a:t>
            </a:r>
            <a:r>
              <a:rPr lang="pl-PL" sz="1400" i="1" dirty="0">
                <a:latin typeface="Arial"/>
                <a:ea typeface="Arial"/>
                <a:cs typeface="Arial"/>
              </a:rPr>
              <a:t> from </a:t>
            </a:r>
            <a:r>
              <a:rPr lang="pl-PL" sz="1400" i="1" dirty="0" smtClean="0">
                <a:latin typeface="Arial"/>
                <a:ea typeface="Arial"/>
                <a:cs typeface="Arial"/>
                <a:hlinkClick r:id="rId4"/>
              </a:rPr>
              <a:t>slideshare.net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888828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Espotel_eye_plain">
  <a:themeElements>
    <a:clrScheme name="Espotel">
      <a:dk1>
        <a:sysClr val="windowText" lastClr="000000"/>
      </a:dk1>
      <a:lt1>
        <a:srgbClr val="FFFFFF"/>
      </a:lt1>
      <a:dk2>
        <a:srgbClr val="005092"/>
      </a:dk2>
      <a:lt2>
        <a:srgbClr val="0092D4"/>
      </a:lt2>
      <a:accent1>
        <a:srgbClr val="0092D4"/>
      </a:accent1>
      <a:accent2>
        <a:srgbClr val="005092"/>
      </a:accent2>
      <a:accent3>
        <a:srgbClr val="56AF31"/>
      </a:accent3>
      <a:accent4>
        <a:srgbClr val="FFE700"/>
      </a:accent4>
      <a:accent5>
        <a:srgbClr val="AB3A8D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Espotel">
      <a:dk1>
        <a:sysClr val="windowText" lastClr="000000"/>
      </a:dk1>
      <a:lt1>
        <a:srgbClr val="FFFFFF"/>
      </a:lt1>
      <a:dk2>
        <a:srgbClr val="005092"/>
      </a:dk2>
      <a:lt2>
        <a:srgbClr val="0092D4"/>
      </a:lt2>
      <a:accent1>
        <a:srgbClr val="0092D4"/>
      </a:accent1>
      <a:accent2>
        <a:srgbClr val="005092"/>
      </a:accent2>
      <a:accent3>
        <a:srgbClr val="56AF31"/>
      </a:accent3>
      <a:accent4>
        <a:srgbClr val="FFE700"/>
      </a:accent4>
      <a:accent5>
        <a:srgbClr val="AB3A8D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12F0A2A093A84AA1B28DAF6BBD28BF" ma:contentTypeVersion="0" ma:contentTypeDescription="Create a new document." ma:contentTypeScope="" ma:versionID="1c92770e35e693ee3e778b8c9ecf4230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9D6D1E7-F93C-40CF-9929-E3DBEBBA2D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AA4082-977F-45A4-9987-C4D602E96EB4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4D844FB-77B9-426B-BBAE-91F189FD25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Espotel_presentation_template</Template>
  <TotalTime>3028</TotalTime>
  <Words>3440</Words>
  <Application>Microsoft Office PowerPoint</Application>
  <PresentationFormat>A4 Paper (210x297 mm)</PresentationFormat>
  <Paragraphs>327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Espotel_eye_plain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apps quickly with prebuilt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Bieńkowski Michał</dc:creator>
  <cp:lastModifiedBy>Bieńkowski Michał</cp:lastModifiedBy>
  <cp:revision>214</cp:revision>
  <cp:lastPrinted>2011-12-29T11:38:58Z</cp:lastPrinted>
  <dcterms:created xsi:type="dcterms:W3CDTF">2016-03-05T23:21:08Z</dcterms:created>
  <dcterms:modified xsi:type="dcterms:W3CDTF">2016-05-29T18:30:07Z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0x0101008712F0A2A093A84AA1B28DAF6BBD28BF</vt:lpwstr>
  </property>
</Properties>
</file>